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notesMasterIdLst>
    <p:notesMasterId r:id="rId60"/>
  </p:notesMasterIdLst>
  <p:sldIdLst>
    <p:sldId id="990" r:id="rId2"/>
    <p:sldId id="1047" r:id="rId3"/>
    <p:sldId id="1071" r:id="rId4"/>
    <p:sldId id="1072" r:id="rId5"/>
    <p:sldId id="1073" r:id="rId6"/>
    <p:sldId id="753" r:id="rId7"/>
    <p:sldId id="1070" r:id="rId8"/>
    <p:sldId id="966" r:id="rId9"/>
    <p:sldId id="967" r:id="rId10"/>
    <p:sldId id="968" r:id="rId11"/>
    <p:sldId id="739" r:id="rId12"/>
    <p:sldId id="1068" r:id="rId13"/>
    <p:sldId id="969" r:id="rId14"/>
    <p:sldId id="970" r:id="rId15"/>
    <p:sldId id="1048" r:id="rId16"/>
    <p:sldId id="1049" r:id="rId17"/>
    <p:sldId id="1050" r:id="rId18"/>
    <p:sldId id="1051" r:id="rId19"/>
    <p:sldId id="1052" r:id="rId20"/>
    <p:sldId id="1053" r:id="rId21"/>
    <p:sldId id="1054" r:id="rId22"/>
    <p:sldId id="1055" r:id="rId23"/>
    <p:sldId id="1023" r:id="rId24"/>
    <p:sldId id="1024" r:id="rId25"/>
    <p:sldId id="1025" r:id="rId26"/>
    <p:sldId id="1026" r:id="rId27"/>
    <p:sldId id="1057" r:id="rId28"/>
    <p:sldId id="1056" r:id="rId29"/>
    <p:sldId id="1058" r:id="rId30"/>
    <p:sldId id="1069" r:id="rId31"/>
    <p:sldId id="1059" r:id="rId32"/>
    <p:sldId id="972" r:id="rId33"/>
    <p:sldId id="973" r:id="rId34"/>
    <p:sldId id="1060" r:id="rId35"/>
    <p:sldId id="1061" r:id="rId36"/>
    <p:sldId id="1062" r:id="rId37"/>
    <p:sldId id="1063" r:id="rId38"/>
    <p:sldId id="1007" r:id="rId39"/>
    <p:sldId id="1008" r:id="rId40"/>
    <p:sldId id="1009" r:id="rId41"/>
    <p:sldId id="1010" r:id="rId42"/>
    <p:sldId id="1011" r:id="rId43"/>
    <p:sldId id="1012" r:id="rId44"/>
    <p:sldId id="1013" r:id="rId45"/>
    <p:sldId id="1014" r:id="rId46"/>
    <p:sldId id="1015" r:id="rId47"/>
    <p:sldId id="1016" r:id="rId48"/>
    <p:sldId id="1017" r:id="rId49"/>
    <p:sldId id="1018" r:id="rId50"/>
    <p:sldId id="1019" r:id="rId51"/>
    <p:sldId id="1020" r:id="rId52"/>
    <p:sldId id="1021" r:id="rId53"/>
    <p:sldId id="1022" r:id="rId54"/>
    <p:sldId id="1064" r:id="rId55"/>
    <p:sldId id="1065" r:id="rId56"/>
    <p:sldId id="1066" r:id="rId57"/>
    <p:sldId id="1067" r:id="rId58"/>
    <p:sldId id="104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19"/>
    <a:srgbClr val="C7D2EB"/>
    <a:srgbClr val="C8E9F2"/>
    <a:srgbClr val="53C0A3"/>
    <a:srgbClr val="EAB9D4"/>
    <a:srgbClr val="D5DEF1"/>
    <a:srgbClr val="C6D9F1"/>
    <a:srgbClr val="3366CC"/>
    <a:srgbClr val="0C0C0C"/>
    <a:srgbClr val="7A7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81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2B1DA-A445-4CC9-B921-F6D30A0F004E}" type="datetimeFigureOut">
              <a:rPr lang="es-AR" smtClean="0"/>
              <a:t>25/02/2021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C3C2B-CBEF-4330-B934-35454438C39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79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BD5C7-AE46-4AC8-89FF-20F50D5153A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03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77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50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3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754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35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60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2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3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46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729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27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F0D0904-E649-4E38-9E32-951960257ED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88EC217-7BEA-41C1-9E0F-CA7DB82AA8D8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05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0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0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071768"/>
            <a:ext cx="12192000" cy="1475013"/>
          </a:xfrm>
        </p:spPr>
        <p:txBody>
          <a:bodyPr>
            <a:noAutofit/>
          </a:bodyPr>
          <a:lstStyle/>
          <a:p>
            <a:pPr algn="ctr"/>
            <a:r>
              <a:rPr lang="en-GB" sz="4800" dirty="0"/>
              <a:t/>
            </a:r>
            <a:br>
              <a:rPr lang="en-GB" sz="4800" dirty="0"/>
            </a:br>
            <a:r>
              <a:rPr lang="en-GB" sz="4800" dirty="0"/>
              <a:t/>
            </a:r>
            <a:br>
              <a:rPr lang="en-GB" sz="4800" dirty="0"/>
            </a:br>
            <a:r>
              <a:rPr lang="en-GB" sz="4800" dirty="0"/>
              <a:t/>
            </a:r>
            <a:br>
              <a:rPr lang="en-GB" sz="4800" dirty="0"/>
            </a:br>
            <a:r>
              <a:rPr lang="en-GB" sz="4800" b="1" dirty="0" err="1"/>
              <a:t>neurociencia</a:t>
            </a:r>
            <a:r>
              <a:rPr lang="en-GB" sz="4800" b="1" dirty="0"/>
              <a:t> y </a:t>
            </a:r>
            <a:br>
              <a:rPr lang="en-GB" sz="4800" b="1" dirty="0"/>
            </a:br>
            <a:r>
              <a:rPr lang="en-GB" sz="4800" b="1" dirty="0"/>
              <a:t>TOMA DE DECISIONES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" y="2767845"/>
            <a:ext cx="12191999" cy="190348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dirty="0" err="1">
                <a:solidFill>
                  <a:schemeClr val="bg1"/>
                </a:solidFill>
              </a:rPr>
              <a:t>Módulo</a:t>
            </a:r>
            <a:r>
              <a:rPr lang="en-GB" dirty="0">
                <a:solidFill>
                  <a:schemeClr val="bg1"/>
                </a:solidFill>
              </a:rPr>
              <a:t> 4:  </a:t>
            </a:r>
            <a:r>
              <a:rPr lang="en-GB" dirty="0" err="1">
                <a:solidFill>
                  <a:schemeClr val="bg1"/>
                </a:solidFill>
              </a:rPr>
              <a:t>grupos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250" y="5344360"/>
            <a:ext cx="1130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i="1" dirty="0" err="1">
                <a:solidFill>
                  <a:schemeClr val="bg1"/>
                </a:solidFill>
              </a:rPr>
              <a:t>Febrero</a:t>
            </a:r>
            <a:r>
              <a:rPr lang="en-GB" sz="3600" i="1" dirty="0">
                <a:solidFill>
                  <a:schemeClr val="bg1"/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73563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665480" y="265369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/>
              <a:t>Exclusión social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0" y="1538274"/>
            <a:ext cx="121919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/>
              <a:t>¿</a:t>
            </a:r>
            <a:r>
              <a:rPr lang="en-GB" sz="2400" kern="0" dirty="0" err="1"/>
              <a:t>Por</a:t>
            </a:r>
            <a:r>
              <a:rPr lang="en-GB" sz="2400" kern="0" dirty="0"/>
              <a:t> </a:t>
            </a:r>
            <a:r>
              <a:rPr lang="en-GB" sz="2400" kern="0" dirty="0" err="1"/>
              <a:t>qué</a:t>
            </a:r>
            <a:r>
              <a:rPr lang="en-GB" sz="2400" kern="0" dirty="0"/>
              <a:t> </a:t>
            </a:r>
            <a:r>
              <a:rPr lang="en-GB" sz="2400" kern="0" dirty="0" err="1"/>
              <a:t>nos</a:t>
            </a:r>
            <a:r>
              <a:rPr lang="en-GB" sz="2400" kern="0" dirty="0"/>
              <a:t> </a:t>
            </a:r>
            <a:r>
              <a:rPr lang="en-GB" sz="2400" kern="0" dirty="0" err="1"/>
              <a:t>imitamos</a:t>
            </a:r>
            <a:r>
              <a:rPr lang="en-GB" sz="2400" kern="0" dirty="0"/>
              <a:t> </a:t>
            </a:r>
            <a:r>
              <a:rPr lang="en-GB" sz="2400" kern="0" dirty="0" err="1"/>
              <a:t>tanto</a:t>
            </a:r>
            <a:r>
              <a:rPr lang="en-GB" sz="2400" kern="0" dirty="0"/>
              <a:t>? </a:t>
            </a:r>
            <a:r>
              <a:rPr lang="en-GB" sz="2400" kern="0" dirty="0" err="1"/>
              <a:t>Quizás</a:t>
            </a:r>
            <a:r>
              <a:rPr lang="en-GB" sz="2400" kern="0" dirty="0"/>
              <a:t> </a:t>
            </a:r>
            <a:r>
              <a:rPr lang="en-GB" sz="2400" kern="0" dirty="0" err="1"/>
              <a:t>es</a:t>
            </a:r>
            <a:r>
              <a:rPr lang="en-GB" sz="2400" kern="0" dirty="0"/>
              <a:t> </a:t>
            </a:r>
            <a:r>
              <a:rPr lang="en-GB" sz="2400" kern="0" dirty="0" err="1"/>
              <a:t>porque</a:t>
            </a:r>
            <a:r>
              <a:rPr lang="en-GB" sz="2400" kern="0" dirty="0"/>
              <a:t> el </a:t>
            </a:r>
            <a:r>
              <a:rPr lang="en-GB" sz="2400" kern="0" dirty="0" err="1"/>
              <a:t>rechazo</a:t>
            </a:r>
            <a:r>
              <a:rPr lang="en-GB" sz="2400" kern="0" dirty="0"/>
              <a:t> social </a:t>
            </a:r>
            <a:r>
              <a:rPr lang="en-GB" sz="2400" kern="0" dirty="0" err="1"/>
              <a:t>duele</a:t>
            </a:r>
            <a:r>
              <a:rPr lang="en-GB" sz="2400" kern="0" dirty="0"/>
              <a:t>…</a:t>
            </a:r>
          </a:p>
        </p:txBody>
      </p:sp>
      <p:pic>
        <p:nvPicPr>
          <p:cNvPr id="9218" name="Picture 2" descr="Image result for cyber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695" y="3161857"/>
            <a:ext cx="3471721" cy="219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2615" r="48388"/>
          <a:stretch/>
        </p:blipFill>
        <p:spPr>
          <a:xfrm>
            <a:off x="7957749" y="3363947"/>
            <a:ext cx="2684171" cy="22303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7386220" y="5747270"/>
            <a:ext cx="40215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kern="0" dirty="0" err="1"/>
              <a:t>Cingulado</a:t>
            </a:r>
            <a:r>
              <a:rPr lang="en-GB" kern="0" dirty="0"/>
              <a:t> anterior (</a:t>
            </a:r>
            <a:r>
              <a:rPr lang="en-GB" kern="0" dirty="0" err="1"/>
              <a:t>dolor</a:t>
            </a:r>
            <a:r>
              <a:rPr lang="en-GB" kern="0" dirty="0"/>
              <a:t>) -  Sistema 1</a:t>
            </a:r>
          </a:p>
        </p:txBody>
      </p:sp>
    </p:spTree>
    <p:extLst>
      <p:ext uri="{BB962C8B-B14F-4D97-AF65-F5344CB8AC3E}">
        <p14:creationId xmlns:p14="http://schemas.microsoft.com/office/powerpoint/2010/main" val="174018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665480" y="265369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/>
              <a:t>polarización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0" y="1488579"/>
            <a:ext cx="12191999" cy="99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/>
              <a:t>No </a:t>
            </a:r>
            <a:r>
              <a:rPr lang="en-GB" sz="2400" kern="0" dirty="0" err="1"/>
              <a:t>solamente</a:t>
            </a:r>
            <a:r>
              <a:rPr lang="en-GB" sz="2400" kern="0" dirty="0"/>
              <a:t> </a:t>
            </a:r>
            <a:r>
              <a:rPr lang="en-GB" sz="2400" kern="0" dirty="0" err="1"/>
              <a:t>nos</a:t>
            </a:r>
            <a:r>
              <a:rPr lang="en-GB" sz="2400" kern="0" dirty="0"/>
              <a:t> </a:t>
            </a:r>
            <a:r>
              <a:rPr lang="en-GB" sz="2400" kern="0" dirty="0" err="1"/>
              <a:t>imitamos</a:t>
            </a:r>
            <a:r>
              <a:rPr lang="en-GB" sz="2400" kern="0" dirty="0"/>
              <a:t>, </a:t>
            </a:r>
            <a:r>
              <a:rPr lang="en-GB" sz="2400" kern="0" dirty="0" err="1"/>
              <a:t>sino</a:t>
            </a:r>
            <a:r>
              <a:rPr lang="en-GB" sz="2400" kern="0" dirty="0"/>
              <a:t> que </a:t>
            </a:r>
            <a:r>
              <a:rPr lang="en-GB" sz="2400" kern="0" dirty="0" err="1"/>
              <a:t>nos</a:t>
            </a:r>
            <a:r>
              <a:rPr lang="en-GB" sz="2400" kern="0" dirty="0"/>
              <a:t> </a:t>
            </a:r>
            <a:r>
              <a:rPr lang="en-GB" sz="2400" kern="0" dirty="0" err="1"/>
              <a:t>radicalizacamos</a:t>
            </a:r>
            <a:endParaRPr lang="en-GB" sz="2400" kern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B9E8B1C-FAD4-41A2-BA25-EFE30C2C18B6}"/>
              </a:ext>
            </a:extLst>
          </p:cNvPr>
          <p:cNvGrpSpPr/>
          <p:nvPr/>
        </p:nvGrpSpPr>
        <p:grpSpPr>
          <a:xfrm>
            <a:off x="1172818" y="2657492"/>
            <a:ext cx="6932875" cy="3825807"/>
            <a:chOff x="347427" y="2703443"/>
            <a:chExt cx="7281187" cy="4018018"/>
          </a:xfrm>
        </p:grpSpPr>
        <p:pic>
          <p:nvPicPr>
            <p:cNvPr id="8194" name="Picture 2" descr="Image result for group polarizatio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07" b="12219"/>
            <a:stretch/>
          </p:blipFill>
          <p:spPr bwMode="auto">
            <a:xfrm>
              <a:off x="347427" y="2785566"/>
              <a:ext cx="7281187" cy="393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xmlns="" id="{539ECA90-DBF0-4FF4-BBD1-686C8E291E81}"/>
                </a:ext>
              </a:extLst>
            </p:cNvPr>
            <p:cNvSpPr/>
            <p:nvPr/>
          </p:nvSpPr>
          <p:spPr>
            <a:xfrm>
              <a:off x="3170583" y="2703443"/>
              <a:ext cx="188843" cy="2087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441773-4CEC-4DC8-81A4-243440D8DB0F}"/>
              </a:ext>
            </a:extLst>
          </p:cNvPr>
          <p:cNvSpPr txBox="1"/>
          <p:nvPr/>
        </p:nvSpPr>
        <p:spPr>
          <a:xfrm>
            <a:off x="7073540" y="3332719"/>
            <a:ext cx="51184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u="sng" dirty="0" err="1"/>
              <a:t>Polarización</a:t>
            </a:r>
            <a:r>
              <a:rPr lang="en-GB" sz="2800" b="1" u="sng" dirty="0"/>
              <a:t> </a:t>
            </a:r>
            <a:r>
              <a:rPr lang="en-GB" sz="2800" b="1" u="sng" dirty="0" err="1"/>
              <a:t>grupal</a:t>
            </a:r>
            <a:r>
              <a:rPr lang="en-GB" sz="2800" dirty="0"/>
              <a:t>: </a:t>
            </a:r>
          </a:p>
          <a:p>
            <a:pPr algn="ctr"/>
            <a:r>
              <a:rPr lang="en-GB" sz="2800" dirty="0" err="1"/>
              <a:t>luego</a:t>
            </a:r>
            <a:r>
              <a:rPr lang="en-GB" sz="2800" dirty="0"/>
              <a:t> de </a:t>
            </a:r>
            <a:r>
              <a:rPr lang="en-GB" sz="2800" dirty="0" err="1"/>
              <a:t>discutir</a:t>
            </a:r>
            <a:r>
              <a:rPr lang="en-GB" sz="2800" dirty="0"/>
              <a:t> con </a:t>
            </a:r>
            <a:r>
              <a:rPr lang="en-GB" sz="2800" dirty="0" err="1"/>
              <a:t>otros</a:t>
            </a:r>
            <a:r>
              <a:rPr lang="en-GB" sz="2800" dirty="0"/>
              <a:t>, </a:t>
            </a:r>
            <a:r>
              <a:rPr lang="en-GB" sz="2800" dirty="0" err="1"/>
              <a:t>nuestras</a:t>
            </a:r>
            <a:r>
              <a:rPr lang="en-GB" sz="2800" dirty="0"/>
              <a:t> </a:t>
            </a:r>
            <a:r>
              <a:rPr lang="en-GB" sz="2800" dirty="0" err="1"/>
              <a:t>posturas</a:t>
            </a:r>
            <a:r>
              <a:rPr lang="en-GB" sz="2800" dirty="0"/>
              <a:t> son </a:t>
            </a:r>
          </a:p>
          <a:p>
            <a:pPr algn="ctr"/>
            <a:r>
              <a:rPr lang="en-GB" sz="2800" dirty="0"/>
              <a:t>(</a:t>
            </a:r>
            <a:r>
              <a:rPr lang="en-GB" sz="2800" dirty="0" err="1"/>
              <a:t>en</a:t>
            </a:r>
            <a:r>
              <a:rPr lang="en-GB" sz="2800" dirty="0"/>
              <a:t> </a:t>
            </a:r>
            <a:r>
              <a:rPr lang="en-GB" sz="2800" dirty="0" err="1"/>
              <a:t>promedio</a:t>
            </a:r>
            <a:r>
              <a:rPr lang="en-GB" sz="2800" dirty="0"/>
              <a:t>) </a:t>
            </a:r>
            <a:r>
              <a:rPr lang="en-GB" sz="2800" dirty="0" err="1"/>
              <a:t>más</a:t>
            </a:r>
            <a:r>
              <a:rPr lang="en-GB" sz="2800" dirty="0"/>
              <a:t> </a:t>
            </a:r>
            <a:r>
              <a:rPr lang="en-GB" sz="2800" dirty="0" err="1"/>
              <a:t>extremas</a:t>
            </a:r>
            <a:r>
              <a:rPr lang="en-GB" sz="2800" dirty="0"/>
              <a:t> </a:t>
            </a:r>
          </a:p>
          <a:p>
            <a:pPr algn="ctr"/>
            <a:r>
              <a:rPr lang="en-GB" sz="2800" dirty="0"/>
              <a:t>que al </a:t>
            </a:r>
            <a:r>
              <a:rPr lang="en-GB" sz="2800" dirty="0" err="1"/>
              <a:t>comienzo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73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D2E825F-0F64-48F0-9802-8B98D39EAA1C}"/>
              </a:ext>
            </a:extLst>
          </p:cNvPr>
          <p:cNvSpPr txBox="1"/>
          <p:nvPr/>
        </p:nvSpPr>
        <p:spPr>
          <a:xfrm>
            <a:off x="1310319" y="2215348"/>
            <a:ext cx="993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Manadas racionales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Manadas irracionales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b="1" dirty="0"/>
              <a:t>Multitudes sabias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Multitudes dentro de multitudes</a:t>
            </a:r>
          </a:p>
          <a:p>
            <a:endParaRPr lang="es-AR" sz="2400" dirty="0"/>
          </a:p>
          <a:p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83368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Sabiduría</a:t>
            </a:r>
            <a:r>
              <a:rPr lang="en-GB" dirty="0"/>
              <a:t> </a:t>
            </a:r>
            <a:r>
              <a:rPr lang="en-GB" dirty="0" err="1"/>
              <a:t>colectiva</a:t>
            </a:r>
            <a:endParaRPr lang="en-GB" dirty="0"/>
          </a:p>
        </p:txBody>
      </p:sp>
      <p:pic>
        <p:nvPicPr>
          <p:cNvPr id="6" name="Picture 2" descr="Image result for borges">
            <a:extLst>
              <a:ext uri="{FF2B5EF4-FFF2-40B4-BE49-F238E27FC236}">
                <a16:creationId xmlns:a16="http://schemas.microsoft.com/office/drawing/2014/main" xmlns="" id="{8A0245E6-AF44-4D96-8409-8344623A5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686" y="2209259"/>
            <a:ext cx="2874939" cy="36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11068" y="1880734"/>
            <a:ext cx="69710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dirty="0">
              <a:latin typeface="Helvetica" panose="020B0604020202030204" pitchFamily="34" charset="0"/>
            </a:endParaRPr>
          </a:p>
          <a:p>
            <a:r>
              <a:rPr lang="es-AR" sz="2400" dirty="0">
                <a:latin typeface="Helvetica" panose="020B0604020202030204" pitchFamily="34" charset="0"/>
              </a:rPr>
              <a:t>“ La democracia es un error…</a:t>
            </a:r>
          </a:p>
          <a:p>
            <a:r>
              <a:rPr lang="es-AR" sz="2400" dirty="0">
                <a:latin typeface="Helvetica" panose="020B0604020202030204" pitchFamily="34" charset="0"/>
              </a:rPr>
              <a:t>… una superstición de la estadística. </a:t>
            </a:r>
          </a:p>
          <a:p>
            <a:endParaRPr lang="es-AR" sz="2400" dirty="0">
              <a:latin typeface="Helvetica" panose="020B0604020202030204" pitchFamily="34" charset="0"/>
            </a:endParaRPr>
          </a:p>
          <a:p>
            <a:r>
              <a:rPr lang="es-AR" sz="2400" dirty="0">
                <a:latin typeface="Helvetica" panose="020B0604020202030204" pitchFamily="34" charset="0"/>
              </a:rPr>
              <a:t>¿A usted le parece que un problema de matemática se puede resolver mediante una consulta popular? </a:t>
            </a:r>
          </a:p>
          <a:p>
            <a:endParaRPr lang="es-AR" sz="2400" dirty="0">
              <a:latin typeface="Helvetica" panose="020B0604020202030204" pitchFamily="34" charset="0"/>
            </a:endParaRPr>
          </a:p>
          <a:p>
            <a:r>
              <a:rPr lang="es-AR" sz="2400" dirty="0">
                <a:latin typeface="Helvetica" panose="020B0604020202030204" pitchFamily="34" charset="0"/>
              </a:rPr>
              <a:t>Y si la mayoría no sabe de matemática, ¿por qué asumimos que sí sabe de política?”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8863230" y="5845314"/>
            <a:ext cx="2392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>
                <a:latin typeface="Helvetica" panose="020B0604020202030204" pitchFamily="34" charset="0"/>
              </a:rPr>
              <a:t>Jorge Luis Borges, </a:t>
            </a:r>
          </a:p>
          <a:p>
            <a:r>
              <a:rPr lang="es-AR" sz="2000" i="1" dirty="0">
                <a:latin typeface="Helvetica" panose="020B0604020202030204" pitchFamily="34" charset="0"/>
              </a:rPr>
              <a:t>El País, </a:t>
            </a:r>
            <a:r>
              <a:rPr lang="es-AR" sz="2000" dirty="0">
                <a:latin typeface="Helvetica" panose="020B0604020202030204" pitchFamily="34" charset="0"/>
              </a:rPr>
              <a:t>julio 1976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18152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Sabiduría</a:t>
            </a:r>
            <a:r>
              <a:rPr lang="en-GB" dirty="0"/>
              <a:t> </a:t>
            </a:r>
            <a:r>
              <a:rPr lang="en-GB" dirty="0" err="1"/>
              <a:t>colectiva</a:t>
            </a:r>
            <a:endParaRPr lang="en-GB" dirty="0"/>
          </a:p>
        </p:txBody>
      </p:sp>
      <p:pic>
        <p:nvPicPr>
          <p:cNvPr id="12" name="Picture 2" descr="Image result for sir francis galt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" t="4497" r="6679" b="4248"/>
          <a:stretch/>
        </p:blipFill>
        <p:spPr bwMode="auto">
          <a:xfrm>
            <a:off x="563801" y="2220777"/>
            <a:ext cx="2320076" cy="33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49293" y="5824118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2000" dirty="0">
                <a:latin typeface="Helvetica" panose="020B0604020202030204" pitchFamily="34" charset="0"/>
              </a:rPr>
              <a:t>Sir Francis Galton</a:t>
            </a:r>
          </a:p>
          <a:p>
            <a:pPr algn="ctr"/>
            <a:r>
              <a:rPr lang="es-AR" sz="2000" dirty="0">
                <a:latin typeface="Helvetica" panose="020B0604020202030204" pitchFamily="34" charset="0"/>
              </a:rPr>
              <a:t>(1822-1911)</a:t>
            </a:r>
            <a:endParaRPr lang="en-GB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47962" y="2209920"/>
            <a:ext cx="69710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latin typeface="Helvetica" panose="020B0604020202030204" pitchFamily="34" charset="0"/>
              </a:rPr>
              <a:t>Galton creía que:</a:t>
            </a:r>
          </a:p>
          <a:p>
            <a:endParaRPr lang="es-AR" sz="2400" dirty="0">
              <a:latin typeface="Helvetica" panose="020B0604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latin typeface="Helvetica" panose="020B0604020202030204" pitchFamily="34" charset="0"/>
              </a:rPr>
              <a:t>La genética solamente determinaba si una persona era inteligente o ignorante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Helvetica" panose="020B0604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latin typeface="Helvetica" panose="020B0604020202030204" pitchFamily="34" charset="0"/>
              </a:rPr>
              <a:t>La mayoría de las personas son ignorantes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Helvetica" panose="020B0604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latin typeface="Helvetica" panose="020B0604020202030204" pitchFamily="34" charset="0"/>
              </a:rPr>
              <a:t>Solo las personas inteligentes deben participar de las decisiones de un país</a:t>
            </a:r>
          </a:p>
        </p:txBody>
      </p:sp>
    </p:spTree>
    <p:extLst>
      <p:ext uri="{BB962C8B-B14F-4D97-AF65-F5344CB8AC3E}">
        <p14:creationId xmlns:p14="http://schemas.microsoft.com/office/powerpoint/2010/main" val="92944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9" name="Group 24"/>
          <p:cNvGrpSpPr>
            <a:grpSpLocks noChangeAspect="1"/>
          </p:cNvGrpSpPr>
          <p:nvPr/>
        </p:nvGrpSpPr>
        <p:grpSpPr bwMode="auto">
          <a:xfrm>
            <a:off x="344488" y="1957071"/>
            <a:ext cx="2832100" cy="4010025"/>
            <a:chOff x="5581283" y="1721460"/>
            <a:chExt cx="2838450" cy="3867442"/>
          </a:xfrm>
        </p:grpSpPr>
        <p:pic>
          <p:nvPicPr>
            <p:cNvPr id="6176" name="Picture 2" descr="http://intlcred.files.wordpress.com/2013/03/ox_weig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6" r="27512"/>
            <a:stretch>
              <a:fillRect/>
            </a:stretch>
          </p:blipFill>
          <p:spPr bwMode="auto">
            <a:xfrm>
              <a:off x="5824464" y="1721460"/>
              <a:ext cx="2226020" cy="1976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7" name="Picture 10" descr="http://www.clker.com/cliparts/u/R/Q/2/E/U/crowd-black-and-white-m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283" y="4074427"/>
              <a:ext cx="2838450" cy="15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81660" y="6330950"/>
            <a:ext cx="2195860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n-US" sz="1600" b="0" kern="0" dirty="0"/>
              <a:t>Galton, </a:t>
            </a:r>
            <a:r>
              <a:rPr lang="es-ES" altLang="en-US" sz="1600" b="0" i="1" kern="0" dirty="0" err="1"/>
              <a:t>Nature</a:t>
            </a:r>
            <a:r>
              <a:rPr lang="es-ES" altLang="en-US" sz="1600" b="0" kern="0" dirty="0"/>
              <a:t>, 1907.</a:t>
            </a:r>
          </a:p>
          <a:p>
            <a:pPr algn="ctr" eaLnBrk="1" hangingPunct="1">
              <a:defRPr/>
            </a:pPr>
            <a:endParaRPr lang="es-ES" altLang="en-US" sz="2400" b="0" kern="0" dirty="0"/>
          </a:p>
          <a:p>
            <a:pPr algn="ctr" eaLnBrk="1" hangingPunct="1">
              <a:defRPr/>
            </a:pPr>
            <a:endParaRPr lang="es-ES" altLang="en-US" sz="2400" b="0" kern="0" dirty="0"/>
          </a:p>
        </p:txBody>
      </p:sp>
      <p:sp>
        <p:nvSpPr>
          <p:cNvPr id="31" name="Rectangle 7"/>
          <p:cNvSpPr txBox="1">
            <a:spLocks noChangeArrowheads="1"/>
          </p:cNvSpPr>
          <p:nvPr/>
        </p:nvSpPr>
        <p:spPr bwMode="auto">
          <a:xfrm>
            <a:off x="574040" y="925514"/>
            <a:ext cx="8489950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n-US" i="1" kern="0" dirty="0">
                <a:solidFill>
                  <a:schemeClr val="bg1"/>
                </a:solidFill>
              </a:rPr>
              <a:t>Vox Populi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48288" y="3733800"/>
            <a:ext cx="5053012" cy="2935288"/>
            <a:chOff x="3824288" y="3733800"/>
            <a:chExt cx="5053012" cy="2935288"/>
          </a:xfrm>
        </p:grpSpPr>
        <p:pic>
          <p:nvPicPr>
            <p:cNvPr id="6147" name="Picture 6" descr="https://encrypted-tbn2.gstatic.com/images?q=tbn:ANd9GcSqZd17zzuFs2KmuwYQ5Zk1gcoAoBF3swZC8jbPc3SoSOdwdp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288" y="4640263"/>
              <a:ext cx="5053012" cy="172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33 Conector recto"/>
            <p:cNvCxnSpPr/>
            <p:nvPr/>
          </p:nvCxnSpPr>
          <p:spPr>
            <a:xfrm>
              <a:off x="3851275" y="6189663"/>
              <a:ext cx="4897438" cy="127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1 Elipse"/>
            <p:cNvSpPr/>
            <p:nvPr/>
          </p:nvSpPr>
          <p:spPr>
            <a:xfrm>
              <a:off x="4140200" y="6081713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10 Elipse"/>
            <p:cNvSpPr/>
            <p:nvPr/>
          </p:nvSpPr>
          <p:spPr>
            <a:xfrm>
              <a:off x="5508625" y="6091238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11 Elipse"/>
            <p:cNvSpPr/>
            <p:nvPr/>
          </p:nvSpPr>
          <p:spPr>
            <a:xfrm>
              <a:off x="4959350" y="6091238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3" name="12 Elipse"/>
            <p:cNvSpPr/>
            <p:nvPr/>
          </p:nvSpPr>
          <p:spPr>
            <a:xfrm>
              <a:off x="5219700" y="6091238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" name="13 Elipse"/>
            <p:cNvSpPr/>
            <p:nvPr/>
          </p:nvSpPr>
          <p:spPr>
            <a:xfrm>
              <a:off x="7812088" y="6075363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6" name="15 Elipse"/>
            <p:cNvSpPr/>
            <p:nvPr/>
          </p:nvSpPr>
          <p:spPr>
            <a:xfrm>
              <a:off x="5694363" y="6088063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7" name="16 Elipse"/>
            <p:cNvSpPr/>
            <p:nvPr/>
          </p:nvSpPr>
          <p:spPr>
            <a:xfrm>
              <a:off x="5954713" y="6088063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8" name="17 Elipse"/>
            <p:cNvSpPr/>
            <p:nvPr/>
          </p:nvSpPr>
          <p:spPr>
            <a:xfrm>
              <a:off x="7092950" y="6089650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" name="18 Elipse"/>
            <p:cNvSpPr/>
            <p:nvPr/>
          </p:nvSpPr>
          <p:spPr>
            <a:xfrm>
              <a:off x="6543675" y="6089650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0" name="19 Elipse"/>
            <p:cNvSpPr/>
            <p:nvPr/>
          </p:nvSpPr>
          <p:spPr>
            <a:xfrm>
              <a:off x="6804025" y="6089650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2" name="21 Elipse"/>
            <p:cNvSpPr/>
            <p:nvPr/>
          </p:nvSpPr>
          <p:spPr>
            <a:xfrm>
              <a:off x="4591050" y="6088063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3" name="22 Elipse"/>
            <p:cNvSpPr/>
            <p:nvPr/>
          </p:nvSpPr>
          <p:spPr>
            <a:xfrm>
              <a:off x="4851400" y="6088063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5" name="24 Elipse"/>
            <p:cNvSpPr/>
            <p:nvPr/>
          </p:nvSpPr>
          <p:spPr>
            <a:xfrm>
              <a:off x="6615113" y="6088063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6" name="25 Elipse"/>
            <p:cNvSpPr/>
            <p:nvPr/>
          </p:nvSpPr>
          <p:spPr>
            <a:xfrm>
              <a:off x="7531100" y="6094413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7" name="26 Elipse"/>
            <p:cNvSpPr/>
            <p:nvPr/>
          </p:nvSpPr>
          <p:spPr>
            <a:xfrm>
              <a:off x="7162800" y="6091238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8" name="27 Elipse"/>
            <p:cNvSpPr/>
            <p:nvPr/>
          </p:nvSpPr>
          <p:spPr>
            <a:xfrm>
              <a:off x="7423150" y="6091238"/>
              <a:ext cx="215900" cy="215900"/>
            </a:xfrm>
            <a:prstGeom prst="ellipse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9" name="8 Conector recto"/>
            <p:cNvCxnSpPr/>
            <p:nvPr/>
          </p:nvCxnSpPr>
          <p:spPr>
            <a:xfrm>
              <a:off x="6229350" y="4508500"/>
              <a:ext cx="0" cy="215582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31 Conector recto"/>
            <p:cNvCxnSpPr/>
            <p:nvPr/>
          </p:nvCxnSpPr>
          <p:spPr>
            <a:xfrm>
              <a:off x="6310313" y="4502150"/>
              <a:ext cx="0" cy="2155825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32 Conector recto"/>
            <p:cNvCxnSpPr/>
            <p:nvPr/>
          </p:nvCxnSpPr>
          <p:spPr>
            <a:xfrm>
              <a:off x="6072188" y="4513263"/>
              <a:ext cx="0" cy="2155825"/>
            </a:xfrm>
            <a:prstGeom prst="line">
              <a:avLst/>
            </a:prstGeom>
            <a:ln w="15875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"/>
            <p:cNvSpPr txBox="1">
              <a:spLocks noChangeArrowheads="1"/>
            </p:cNvSpPr>
            <p:nvPr/>
          </p:nvSpPr>
          <p:spPr bwMode="auto">
            <a:xfrm>
              <a:off x="6299200" y="4214813"/>
              <a:ext cx="973138" cy="527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s-ES" altLang="en-US" sz="1600" kern="0" dirty="0" err="1"/>
                <a:t>average</a:t>
              </a:r>
              <a:endParaRPr lang="es-ES" altLang="en-US" sz="1600" kern="0" dirty="0"/>
            </a:p>
            <a:p>
              <a:pPr algn="ctr" eaLnBrk="1" hangingPunct="1">
                <a:defRPr/>
              </a:pPr>
              <a:endParaRPr lang="es-ES" altLang="en-US" sz="2400" b="0" kern="0" dirty="0"/>
            </a:p>
            <a:p>
              <a:pPr algn="ctr" eaLnBrk="1" hangingPunct="1">
                <a:defRPr/>
              </a:pPr>
              <a:endParaRPr lang="es-ES" altLang="en-US" sz="2400" b="0" kern="0" dirty="0"/>
            </a:p>
          </p:txBody>
        </p:sp>
        <p:sp>
          <p:nvSpPr>
            <p:cNvPr id="35" name="Rectangle 2"/>
            <p:cNvSpPr txBox="1">
              <a:spLocks noChangeArrowheads="1"/>
            </p:cNvSpPr>
            <p:nvPr/>
          </p:nvSpPr>
          <p:spPr bwMode="auto">
            <a:xfrm>
              <a:off x="5824538" y="3733800"/>
              <a:ext cx="973137" cy="527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s-ES" altLang="en-US" sz="1600" kern="0" dirty="0">
                  <a:solidFill>
                    <a:srgbClr val="008000"/>
                  </a:solidFill>
                </a:rPr>
                <a:t>true </a:t>
              </a:r>
              <a:r>
                <a:rPr lang="es-ES" altLang="en-US" sz="1600" kern="0" dirty="0" err="1">
                  <a:solidFill>
                    <a:srgbClr val="008000"/>
                  </a:solidFill>
                </a:rPr>
                <a:t>value</a:t>
              </a:r>
              <a:endParaRPr lang="es-ES" altLang="en-US" sz="1600" kern="0" dirty="0">
                <a:solidFill>
                  <a:srgbClr val="008000"/>
                </a:solidFill>
              </a:endParaRPr>
            </a:p>
            <a:p>
              <a:pPr algn="ctr" eaLnBrk="1" hangingPunct="1">
                <a:defRPr/>
              </a:pPr>
              <a:endParaRPr lang="es-ES" altLang="en-US" sz="2400" b="0" kern="0" dirty="0"/>
            </a:p>
            <a:p>
              <a:pPr algn="ctr" eaLnBrk="1" hangingPunct="1">
                <a:defRPr/>
              </a:pPr>
              <a:endParaRPr lang="es-ES" altLang="en-US" sz="2400" b="0" kern="0" dirty="0"/>
            </a:p>
          </p:txBody>
        </p:sp>
        <p:sp>
          <p:nvSpPr>
            <p:cNvPr id="36" name="Rectangle 2"/>
            <p:cNvSpPr txBox="1">
              <a:spLocks noChangeArrowheads="1"/>
            </p:cNvSpPr>
            <p:nvPr/>
          </p:nvSpPr>
          <p:spPr bwMode="auto">
            <a:xfrm>
              <a:off x="5435600" y="4322763"/>
              <a:ext cx="973138" cy="527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s-ES" altLang="en-US" sz="1600" kern="0" dirty="0" err="1">
                  <a:solidFill>
                    <a:srgbClr val="0033CC"/>
                  </a:solidFill>
                </a:rPr>
                <a:t>best</a:t>
              </a:r>
              <a:endParaRPr lang="es-ES" altLang="en-US" sz="1600" kern="0" dirty="0">
                <a:solidFill>
                  <a:srgbClr val="0033CC"/>
                </a:solidFill>
              </a:endParaRPr>
            </a:p>
            <a:p>
              <a:pPr algn="ctr" eaLnBrk="1" hangingPunct="1">
                <a:defRPr/>
              </a:pPr>
              <a:endParaRPr lang="es-ES" altLang="en-US" sz="2400" b="0" kern="0" dirty="0">
                <a:solidFill>
                  <a:srgbClr val="0033CC"/>
                </a:solidFill>
              </a:endParaRPr>
            </a:p>
            <a:p>
              <a:pPr algn="ctr" eaLnBrk="1" hangingPunct="1">
                <a:defRPr/>
              </a:pPr>
              <a:endParaRPr lang="es-ES" altLang="en-US" sz="2400" b="0" kern="0" dirty="0">
                <a:solidFill>
                  <a:srgbClr val="0033CC"/>
                </a:solidFill>
              </a:endParaRPr>
            </a:p>
          </p:txBody>
        </p:sp>
      </p:grpSp>
      <p:pic>
        <p:nvPicPr>
          <p:cNvPr id="6174" name="Picture 4" descr="http://upload.wikimedia.org/wikipedia/commons/e/ec/Francis_Galton_1850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560" y="1876109"/>
            <a:ext cx="1176338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9868535" y="3541396"/>
            <a:ext cx="2592388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" altLang="en-US" sz="1600" b="0" kern="0" dirty="0"/>
              <a:t>Francis Galton</a:t>
            </a:r>
          </a:p>
          <a:p>
            <a:pPr algn="ctr" eaLnBrk="1" hangingPunct="1">
              <a:defRPr/>
            </a:pPr>
            <a:endParaRPr lang="es-ES" altLang="en-US" sz="2400" b="0" kern="0" dirty="0"/>
          </a:p>
          <a:p>
            <a:pPr algn="ctr" eaLnBrk="1" hangingPunct="1">
              <a:defRPr/>
            </a:pPr>
            <a:endParaRPr lang="es-ES" altLang="en-US" sz="2400" b="0" kern="0" dirty="0"/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 bwMode="auto">
          <a:xfrm>
            <a:off x="3909536" y="2107769"/>
            <a:ext cx="406628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es-ES" altLang="en-US" sz="1600" b="0" i="1" kern="0" dirty="0"/>
              <a:t>“</a:t>
            </a:r>
            <a:r>
              <a:rPr lang="es-ES" altLang="en-US" sz="1600" b="0" i="1" kern="0" dirty="0" err="1"/>
              <a:t>The</a:t>
            </a:r>
            <a:r>
              <a:rPr lang="es-ES" altLang="en-US" sz="1600" b="0" i="1" kern="0" dirty="0"/>
              <a:t> </a:t>
            </a:r>
            <a:r>
              <a:rPr lang="es-ES" altLang="en-US" sz="1600" b="0" i="1" kern="0" dirty="0" err="1"/>
              <a:t>result</a:t>
            </a:r>
            <a:r>
              <a:rPr lang="es-ES" altLang="en-US" sz="1600" b="0" i="1" kern="0" dirty="0"/>
              <a:t> </a:t>
            </a:r>
            <a:r>
              <a:rPr lang="es-ES" altLang="en-US" sz="1600" b="0" i="1" kern="0" dirty="0" err="1"/>
              <a:t>is</a:t>
            </a:r>
            <a:r>
              <a:rPr lang="es-ES" altLang="en-US" sz="1600" b="0" i="1" kern="0" dirty="0"/>
              <a:t> more </a:t>
            </a:r>
            <a:r>
              <a:rPr lang="es-ES" altLang="en-US" sz="1600" b="0" i="1" kern="0" dirty="0" err="1"/>
              <a:t>creditable</a:t>
            </a:r>
            <a:r>
              <a:rPr lang="es-ES" altLang="en-US" sz="1600" b="0" i="1" kern="0" dirty="0"/>
              <a:t> to </a:t>
            </a:r>
            <a:r>
              <a:rPr lang="es-ES" altLang="en-US" sz="1600" b="0" i="1" kern="0" dirty="0" err="1"/>
              <a:t>the</a:t>
            </a:r>
            <a:r>
              <a:rPr lang="es-ES" altLang="en-US" sz="1600" b="0" i="1" kern="0" dirty="0"/>
              <a:t> </a:t>
            </a:r>
            <a:r>
              <a:rPr lang="es-ES" altLang="en-US" sz="1600" b="0" i="1" kern="0" dirty="0" err="1"/>
              <a:t>trustworthiness</a:t>
            </a:r>
            <a:r>
              <a:rPr lang="es-ES" altLang="en-US" sz="1600" b="0" i="1" kern="0" dirty="0"/>
              <a:t> of a </a:t>
            </a:r>
            <a:r>
              <a:rPr lang="es-ES" altLang="en-US" sz="1600" b="0" i="1" kern="0" dirty="0" err="1"/>
              <a:t>democratic</a:t>
            </a:r>
            <a:r>
              <a:rPr lang="es-ES" altLang="en-US" sz="1600" b="0" i="1" kern="0" dirty="0"/>
              <a:t> </a:t>
            </a:r>
            <a:r>
              <a:rPr lang="es-ES" altLang="en-US" sz="1600" b="0" i="1" kern="0" dirty="0" err="1"/>
              <a:t>judgment</a:t>
            </a:r>
            <a:r>
              <a:rPr lang="es-ES" altLang="en-US" sz="1600" b="0" i="1" kern="0" dirty="0"/>
              <a:t> </a:t>
            </a:r>
            <a:r>
              <a:rPr lang="es-ES" altLang="en-US" sz="1600" b="0" i="1" kern="0" dirty="0" err="1"/>
              <a:t>than</a:t>
            </a:r>
            <a:r>
              <a:rPr lang="es-ES" altLang="en-US" sz="1600" b="0" i="1" kern="0" dirty="0"/>
              <a:t> </a:t>
            </a:r>
            <a:r>
              <a:rPr lang="es-ES" altLang="en-US" sz="1600" b="0" i="1" kern="0" dirty="0" err="1"/>
              <a:t>might</a:t>
            </a:r>
            <a:r>
              <a:rPr lang="es-ES" altLang="en-US" sz="1600" b="0" i="1" kern="0" dirty="0"/>
              <a:t> </a:t>
            </a:r>
            <a:r>
              <a:rPr lang="es-ES" altLang="en-US" sz="1600" b="0" i="1" kern="0" dirty="0" err="1"/>
              <a:t>have</a:t>
            </a:r>
            <a:r>
              <a:rPr lang="es-ES" altLang="en-US" sz="1600" b="0" i="1" kern="0" dirty="0"/>
              <a:t> </a:t>
            </a:r>
            <a:r>
              <a:rPr lang="es-ES" altLang="en-US" sz="1600" b="0" i="1" kern="0" dirty="0" err="1"/>
              <a:t>been</a:t>
            </a:r>
            <a:r>
              <a:rPr lang="es-ES" altLang="en-US" sz="1600" b="0" i="1" kern="0" dirty="0"/>
              <a:t> </a:t>
            </a:r>
            <a:r>
              <a:rPr lang="es-ES" altLang="en-US" sz="1600" b="0" i="1" kern="0" dirty="0" err="1"/>
              <a:t>expected</a:t>
            </a:r>
            <a:r>
              <a:rPr lang="es-ES" altLang="en-US" sz="1600" b="0" i="1" kern="0" dirty="0"/>
              <a:t>”</a:t>
            </a:r>
            <a:endParaRPr lang="es-ES" altLang="en-US" sz="2400" b="0" i="1" kern="0" dirty="0"/>
          </a:p>
        </p:txBody>
      </p:sp>
    </p:spTree>
    <p:extLst>
      <p:ext uri="{BB962C8B-B14F-4D97-AF65-F5344CB8AC3E}">
        <p14:creationId xmlns:p14="http://schemas.microsoft.com/office/powerpoint/2010/main" val="256698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23463" y="3941484"/>
            <a:ext cx="2268537" cy="40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" altLang="en-US" sz="1600" b="0" kern="0" dirty="0"/>
              <a:t>Charles </a:t>
            </a:r>
            <a:r>
              <a:rPr lang="es-ES" altLang="en-US" sz="1600" b="0" kern="0" dirty="0" err="1"/>
              <a:t>Mackay</a:t>
            </a:r>
            <a:r>
              <a:rPr lang="es-ES" altLang="en-US" sz="1600" b="0" kern="0" dirty="0"/>
              <a:t>, </a:t>
            </a:r>
          </a:p>
          <a:p>
            <a:pPr algn="ctr" eaLnBrk="1" hangingPunct="1">
              <a:defRPr/>
            </a:pPr>
            <a:r>
              <a:rPr lang="es-ES" altLang="en-US" sz="1600" b="0" kern="0" dirty="0"/>
              <a:t>1841</a:t>
            </a:r>
          </a:p>
          <a:p>
            <a:pPr algn="ctr" eaLnBrk="1" hangingPunct="1">
              <a:defRPr/>
            </a:pPr>
            <a:endParaRPr lang="es-ES" altLang="en-US" sz="2400" b="0" kern="0" dirty="0"/>
          </a:p>
          <a:p>
            <a:pPr algn="ctr" eaLnBrk="1" hangingPunct="1">
              <a:defRPr/>
            </a:pPr>
            <a:endParaRPr lang="es-ES" altLang="en-US" sz="2400" b="0" kern="0" dirty="0"/>
          </a:p>
        </p:txBody>
      </p:sp>
      <p:sp>
        <p:nvSpPr>
          <p:cNvPr id="6151" name="AutoShape 8" descr="data:image/jpeg;base64,/9j/4AAQSkZJRgABAQAAAQABAAD/2wCEAAkGBxQTEhUUExQWFhUXGBwbGRgYGRoaGhccHBgcHBwXHBofHCggGhwlGxgXITEhJikrLi4uGiAzODMsNygtLisBCgoKDg0OGxAQGywkHyQwLywsLCwsLCwsLCwsLCwsLCwsLCwsLCwsLCwsLCwsLCwsLCwsLCwsLCwsLCwsLCwsLP/AABEIAQMAwgMBIgACEQEDEQH/xAAbAAACAwEBAQAAAAAAAAAAAAACBgABAwQFB//EAE8QAAIBAgQDBAQJBgwGAQUBAAECEQADBBIhMQVBURMiYXEGgZHwBxQVIzKhscHRNEJSVJPhFiQlM0NEYpKistLxU2Nyc3SCwjVkg4SjJv/EABkBAAMBAQEAAAAAAAAAAAAAAAABAgMFBP/EACYRAQACAQIGAwEAAwAAAAAAAAABEQIhMRIyQWFxgQMiwVEjQvD/2gAMAwEAAhEDEQA/APowTTSiD8tff99UDHnHq250orh8V8ZnXODq/wCZl6eX9nf7a5GGNvdjje8myda1C0sY/h3ETcZrOKw6pPdV7JJGmsmesx7msvifFT/XMN+wb/VNVGHeGcz2NybVQpV+T+LHX45hh1iw33tV3OHcWA0xmGiP1cj/AOVVwd4K+xqNRhpSv8n8WG+Lwn7FjH+L7aO7gOKx+WYaf/HP3v50cEf2CvsZT16VQNLHyfxX9cw3rw7af4/fShfh3FeWMw3rw5HqHfNHB3g77Gwa1CtKlzA8WjTGYQf/AIGn62NWMDxWfy3DR/459X59HBH9grM7iNKsD2++tKl3h3Fp0xmFjl8w341F4fxXnjMNP/jk/Xno4I/sC+xqg+/OrPlSp8ncW/XcN+wOuu30qscP4tOuMwo8sOT/APLlrRwR/YOzXl51TL1E+NK1zAcW5YzDc/6AxH9461RwPFuWMw2kf0Dew9+lwR/YFyaM2ug1obgPL31pc+TeK6fxzDDTcYc/e/4VkeH8W1/jmFPnYb7jRwR/YF9jVlETQATB9nt6UrjAcWn8rwuh27Bv9VW/DuKgQMZhx/8ArkfXnNLgj+wdmce/3VYpV47hcSRbBm4oA+gPz+bEAczMcht5+/w4XFtr2xBYbx56SeZ8ft3qZxiItpOMVduoqfCpRx5VKnRLO0aUeH3j8uYkT3fitsxOhJKyY6wI9VNIOsUmYR543iQD/VLciI2Zfx+vwq/jnSfCcuh6tCRVIvrq7J/H21SuN+ftqTaKdKJT7KC2fOjB9zVQQoiqJ061IohvTJmG8YotOmv41G31oSPZzoMR8KE/XUPjRzr7/bSIJaqHnUZ9veaKaYUoNWauCPvoSJpBU0Cfb9VWVoiOo08ffwoMOcevz+urubb61M3QVS6fdpSkAtnQe/Ojnn7YobTaeXvyoneKm9DKHwpMfk9ikznTYxO+kzsdJ8DTUza+FKnwoN/ECOt21vp/SDn99NhE1c8ke/wo3VPvNSpnqqztS1POKSeHofl3EHecKv8AmSnhUHvoaS8En8v4j/w00n+2n760+ONJ8Jy6G1L1aBhtyn7f96EoNB++pcU/XWWqm6mfZRDzrzRjGa49u3HcClmaYlphQBuYEnUASN9YrEcSe12XaKgz3chOYxlyOwcac8kQdpraIRb1p0++qUbbV52G4mHvtbXKyrbV8wMmWZly/wCGfXRcN4qLr3reUg227p/TQyM48M63Bz0APOnUh6Dj6veaELqRXkcP4w9xkBRYftBKmShtvlhh0aDBnTbXeuvh+Ka6boIC5LjIInWANfD6VE40LdpXfrULV4fDuLs9q5cARyqM3ZW2l5XMAseOXSu3hOL7Vc4ZHQmVZJjoVIOoYGQQdRGsGicZgW71NHOvvvXlWeKK2Iu2PougUgnZwVUtH/TnWf8AqWr4dxdLtp7sFVRnGu+VdQ0cpWGA31FFSHpT++p5RXjWuMhrAutbIfOLfZHcXS4QLMbZiDmj6JmK70N7Msi2QZzRIK6ab/SEwOW9FSLdFUx0jrvXm8I4s19VZVXci4Z0Vhsg5ltiZgCRvyu1xPNeuWVXvBcyM30bhBi4BzhGZAfFqOGRb0SKuK8rBcYN3IFTviReUn+aI0K+JLDu7Ar3uYmn4o4uW7L9mt1kVtSwW40ntEtnqoGaDJgjoTROMi3oqDJ5a/dREaCZOtZ2TLN5/dWhmsllP4TlDYEzsbtvUf8AXI9pgU1cqUfhSYjA5gPo3bZAHPUiNORmD4E03E1c8ke/xMbynaeH2VKox1qqzWIj3++kvBkfLuIMmRg0GvPvrr4bCmo3OtJ3Dgfl7Ekc8Ikf3k1+o1fxzcZeEZdDtMma0XY6ViujR1rQeBB1qIlTifhp7U3rTlHYBXESj5ZgkSCCMxEgjxnSjxGAZzZLXJKXO0+jAPdZMsToIc85kDxrrz9KO2vrnrrVxlKZhy4jAt2r3UuZS1pbY7s5YLEONd++d9NB68cNwZUe1ct9w20KGBpcUhfpeIKgg7+0z6sb1I61fFJU8exwIIFZXK3ELd8KO8ruWa267MJOnMQINdWEwFy27EXAQ7s5BQcwBlBzbaA9fGuzcmou/lRxSKedgMA9pAgu7A5T2YkEtMnXXciNK6eHcPFprjSC11s7wuUTlCyBryUSSSTXTAn7aoL40uKRTy8TwFLhlmM9oXldDBQI1o7yjIIP3ECLbg+twZ+5durcZMo/NCDICCO6ezWdOZ5GK9aPVVHwNPikU8W76PW2NzUqlxkbIoAyXLcZbyEbN3UncdweM+jZs3QQXuho/sQW0iWIMeMACukXPCenvNER7/vouaFPFwvo/wBkUa3cKuujEKIurJIFxJgwSYYEEdYJq14Eq9iytFy0xY3Mom5mBDhxzzST5wRXsHl51CfeafFIpx4bBdncvXM09qysRERCKkA89FB15k+VZcQ4Z2pAZhkDI4GUFgyMGBVp01G8T0iu9pjSoR00996m5uzZL+dyk1otAjzIPKjI61EGUfhNWcGAZ/n7XOPzv9jHhTSpMefv50p/Ces4LePnrZ9hnemz7arLlj3+FG8gyGropHvFSs9FOK3BMUq8LP8ALuIGumET/Mv403W7fTpSphI+Xr8c8Enr+cT91V8O2Xgsuj1/S/Fvash0cr89ZUsBPde8isIIM90nYTXVw+GW4FvXH70SRla2cq90SiyNc2o586rjvDnxFtURlUi5beWkj5u4rhYHUrG9dgt3oeeyzH6H0so8WO55aabVUcpdS7wvG37jHBu5F+ywN26MvftTKMoiAXBCkR3YbaVNdvpX2tjCYm/bv3FZLZZF7hVSB0Kmdp9dWfR0gWbltwMRbclrrSRdD/zqvESGMEfolVjaK9D0i4a+Iw12wGVWuoULGSBO5jQn6q0uOKJT0dOHwrLmJvXGBUDK2XumdSpVQZ159BSrwPi157WCdL/bXLhHb2zkPdIOZ4UA2ypy66AkxGopxTMV1jNHjE+zalyx6MsuGsW+0VMRhx81eUH1hkJ1RhIKz6wdjGYrUS7eP4x0tMLTKt642S0WjRiCSxnTuorNrzUDnXM3pMBw/wCOZRmygFM2na5hb7Oegu6E9BNb/J9xr63LvZMEQqqLmHeYjM8GRsoAG411M6YH0XB+M22IOGxJzdnqGtuVAYqdoJCt4EE6zSjhqhNvQXh9wpriLguR9IBQobwQqQVnrJjnNeBc47dfh926SLV6zdNp2T6Oa3eFtiAwMKVMwdp30mvdwtnFogRntOyiBdKsCR1ZBozdYZQTyFcmJ9HT8TbD2mEu4d3ualmNwXHcgRqxB0EAT4RTiuoacNxLnFOiXe2sdmDmlW7O5m+gHUANK96DqNOoobpuHHtaNx1t/F1cKuUd43CszlPIDSYrbEcJcXhiLDLbcgC8hBKXgNpiCHWTDdCQQRVPw68MUcQptmbItlDmBkMWzZgPGIjxo0DAYy9YxdmzcftbV/OEdgoe26KXKMVADKVBgxIK85rXgWKuMuKL3GYpfuosx3VT6I0A8d9a6rfDGe8t68VLWwwtooIVM4AZjJlnIETpAnTUk4cN4dctLiAWQm9cuOIkBe0I7rdYjfnJ0FO4oauP0d4657Oxi4W86BrdwCExAyycv6NwDdPWNJA7+BXz2Vxrjlst28MzRoiXXA2A2QDU+M0HyMtzC28PfAbIiDMkiGQAC4p3RtMwg6eNcy8Fu/FTh2ui5muMblxhDXEa7nZCAIzMpKE+JMa0TwyNVejHGHvPet3YDd27bAj+ZufRU6/TRgQ3mOtY47HEY29afEmygw1t11QZXL3VLDMDm0Ve6ZHtru4hwgm/h79jJbe1mDAjS5bYQyGNtQrA8iuxoMTwdmxNy64ttbu2UssjfoqzsTtBntIjwpTOO412c5XGXMHauA5MUArMkALcIMlGBBKBwI01UmtsJxL44UayzJbTW7tmz7dgZBgoZLRzygHetuE8Pu2QLbXBcsqT2Zae0VY0RjrnA2DaGImd6vgfDnsLcDFTnu3Loyzp2jlsuvSYmlMxqdPD+FK4UwOYRpdtjvGBqSN+W9NtJ/wtH+Ic4F214x3429dN2frUZcke/wAON5Q+VVVm4fD21VZ2pkt9DsDHiCPtpW4fHy9eOU/kSj/+i6/Z7abFBEe/uaWsAP5bvMeWEAP960QfLU1p8XXwnLobGInQbdQdPuosw+v3FTLrI50RYjSJ6CkEQxqJ8qC42h09+kUYbn7++tU48ZokJnpYxXE763MYBeVBZVDbzopUlkLZWiGYSABlIOvOmdVPXx9/flXmYHhzrisRdZUy3OzyEGWGRSpkZYE+Bq8Cly2+KXLt63ZUdnc7Bbt6dTbz6LbUHQtmV9TMBdjOlcUx13CtZZm7Ww9xbbyqh7ZdsquCoAK5iAQROsg8jvj+E3FxQxVgrmKdnctuSFuKCWUhgDkdSTBgggkeIvG8PbEm2LoRLaXFuFFYu1xlMqCcoCqGAY7k5RtrNaeicOK4heGIxdsXlRbNq1cQuqlc1ztZD8yvzYgAg6miucWvZ+HAjsjiZ7W2QDkIsNdgE6jvLHlXXhuH3Bjb99lTJcS0i6ksDbNySRl0ntOR5UXHeHNcaxdtEdpYuF1DSFcMjIykjUHKxgwdetO42/7YqkfGcU6XsIqtC3bzI4gbCzcuSCRIM2wPIms8Pjrnx67ZLTbSzbuAQJzO9xTrEkDsx7TWlzC3Lt2y90Ki2SzKAxdmcoUBJygBQrvprMjaKwODvjG3L6JbZHs27YBuFWlHuNP82RHzkb8qWhvS4liuztM8SQIUD85icqJ5sxA9dcPo7xB79kG4Mt1C1u6IiLiEBiByVtHHg4qsXgbl82RdS32anPdUMWzPlhVyle8gYsZMGQpissHwZrGKuPZVBYuoudAcpW4sjOq5YIZYB1H0RRpQ6vPHFcSLN26rh2t4lrQtlV+cVb2QAZROfLrO3OIprneaVsP6MMVulwlu8cRcvWb1s5mQsxKySonQ5WXUEE0xYB7uWL6oHG+RiVP9oAgFesaxtJozqdhDfNp4x7Kg11qGq61moJP2VZfry94qpM7VRj8akyd8Lqk8OI63bQ8Iz8+usU3RB/dSf8LJjh52EXrWvjm38NxTe2o3qsuSPf4Ucw8h6fZUrLtT0Hv66lZLaEa6e/40tYG2Dxq80ifioBEiRLW9/Z782DtDzPhSxwy6PlrEgjUYVDm8MyafVWvxTv4Rl0OYcCvEOOvti7thGthUtW7gJRixLtcUgxcAIHZz669kIdOteK2Hupjrl4WWuI1i0gIa3mzI9xiYZx3YuDXqNqrHqUrwvFnGIGGvhA7oXtXEnJcCEBlykkowkGJII51z8E4revMSz4cZL922UytmK23dZBNzQnKD9GInauxME9/EJfujItlXW3bkFizwGZ40BhYCgncmdYHHwHhr2pFzDd44m7dW5No5VuXGYEnNmzBGIgA+dVUUVuzAcVdsZfsHL2dtLTghTmJuG4CCZjTs+Q50Z4hc+OiwcvZ9gbuxzznCZZmI1nauG1h7qY2/f7BnS5btIuVkmbZuEkhnGnfEeRrS7YvDE2sSqZvmTau2wy5hLBwyMYVoYRBIkGZ0gqN9f4bsuYlxjFs93szae4dDmBVkWAc0R3525VzcC4o+JAdXtwHZbtrK2e1EwpOb6cgTIAIJI5Uduxca+b7oUC2yiLILHMysxaCQB3UAAJ5ma5FwDXMVZxPYmw6hlvEsp7VShAt90nMA5DBmAIjbWnoTW3xso+NN4qLOGCmVU5iDbFwk97UjYQBXVZ+MXLYuTbtlhmFtkZonUKzBxJ8gB51w3eCG63EEuoVt4kKEYFZhbQQmAZBkSPDeNq6uG4jEW7apesm5cUZe0tumS5GzHMwZCdyIMSdTRMR0DjHpC74a5cW2BftXRae0W07TOiwGjYhwQ0cxI0r0eH8YXEWXe13HSQyODmtOBqjqD9YMEagmvNfg1xLN2AHvX8Ql64FICrluW2yDMRIW3bCzzImBOnXxngjM3xjDkW8SFgz9G6v/AAroG46MNVO3i/qNWV7jrJbwhdktnEKJuFTkVigYIO9oWJgEmNOpFe1hVfKO1KlwTJUEAiTl0MkHLE67zXlvYYWLVi7h+2TsQtxQUMEKoiHZQR9LUHSBW3o7hHsYZbbHMylsuubKpclEzH6WRCqzzy0pqgx9IOO/Fms9zMrOO1P/AA7ZYJ2h/wDd0OvIP0rt4zi2s4e7cRQzIpKgzlJAMAnoa808F7c4lsQjDtR2ajNoLQWBOVoJLNcYg7Zo8wGHxTcOaxdTNfFs2w2ZYuaZVuTOkiCZ2JMTTqNA7+EcWXEK4Hzd5Dlu2nHett4jZlPJhoR648zGcavJgLeI+b7RzZkZWyfO3UQwM06Zp35V2cY4SbrJftN2OJQdxyAcw3Nq6AYdDzE6bgg15/EeG4h+H27IQG6psEqGXKDbuo7Qx3HcIHmPGlHDfsauvjOPxGHRrpCXraCXVVZLgUfSZJdg8CdIE9a9S1dV0V1MqwBEcwwBB9Yrh4o16/aa0ltrZuKVLuyQgIglVVmzMAdAYHjyrrw+HFu3btroqKFE66KMo+ys8qpUblT4UDOBChdTfteY7+9OLiBtI8qUfhMtk4MRrF62fUG3puOh6H7aJ5I9iOYEVdXn8vYaqs1LtrvpJ8aT+Fx8u4rr8UTcCPpL+766cEBnUT7aVsBbHy3iTzGFtg/3h4eA9orT49p8Iy6HBJ0PSiPOKoJz9/CoX9Z6+4og3hcQ4riLL2gbdo9teFsDM3clXYE93U5U1A61txjil7D4W/fe3bJtBmChjDgKDuRIMyOewrH0jsMz4MpbZuzxCu5WO6ot3FLGTrqw21o/TLDXLuCxNq2hd3tsqgaSWEDcwPbWkVol08d4g9jC3bwVWa3bZyuoByqWIB5bb1x8X4lcs4ftwAzDJK6gHOyroddi87cqw9JOBW3wN9bWGTtGtOqAW0DZipA15GY1mp6TYV7uAKJbd3PZAW9JOW4hYGSF2VudLhi48nb2Ldy4GIuhBP0cpOuhmQRyIrk47xlMKLbOSUuXRbJA+gCrHOf7IIEnkJNFgMNbBfJZNkaEyoUMYIPdBOoAEnTesOJYLtrtq29stZyXe0MDKCyqiqZ6g3NY5VER99djvR1eknFVwmGe8/eygwvMmJyjyAYnoATXpFhAMxpPqpQw/Ar74e7ZxHf7K1csWDMm6GUgXW5B8mRNdZDn86vQxRvXMHasm263Lqpbu7fNrAF0yDrIzKCs6sDyNacEJuXZ6O8cXFo7KpUpcK5TvBAa23/tbZG8CSOVAnE7rYm/YUW4tJbfMxbvC4XAWBtHZnXXeuU8OfD4xLtoXLlq7b7O9rmKFDNp9TMDM6wNe94UVjPbx2KutauG29qyqsqggtbN0sImR9Ma+dVUdCdmC4uXvthr1vsrwTOsNmS4kwWRoBkEgFSNJG9c3B/SBbzvaZTbuozZVb+kRbhTtUP5w01G6k66QaO1hHuYtMUyG2tq26IrRnftCpZiASAoCLAmdTMaVzWuDdvhgl1XtXUu3Xt3NA9om87I6kEjVWWQdCDBFExiNXp4HG3He+hVQLbBQwk5s1tXkjl9KNOlYcB4jexFu3dNtFRy4IDNmGUssjSDJXw3oPRy3fXtziVXOXXvJqt0LbUZwN1Jj6J2I05V53olw/srdrPhXS8GuZnIQQGZmksGMgjKI13pVGp29TCcXa81zsxbK273ZOrEi4ADBbosiWAjURqJgDiOJsb9yxZFvPbtq8OT38xaAsbAZQC2up268HEMC1y9avWrNyziFuBXcwFeyGOdXIPfVkHd3IJG2tT0mwRvq6pZuDEW9cNfWBlYqCGzzoobRlO4B0NFRY1MjdSOWvhWJg78/f7a0EwJ3jXpPPSgIkDrWGS4K/wlLGCIn+kT/N/tTQ8nlSp8KNqcCY1+dt/5xP302KnnVTyR7/CjcMHqfYaqtCp8Pr/CrqKUMH3NJmAf+XsRH6mnr76+HiOv4OIO+8dNNPvpNwTD5fviP6kkT/3F08tfqrX4538Iy6HaZAgVhbzSY5GulAY10/CgURm5ipMStGnPr++vPxePC3EtKue86lgswFQGM7NrlEwBAJJ2GhI9Fxpypcxlq5ZxxxIRrlm5ZW0+QZmtFGZlbKNWU52ByyZjSriCl1XuM9jctpiLeRbj5EdWzpnI7qNKqVJ2BggnSRNCeMXO2vWksBzaVWJNzLmzBioHcMHuka6ba1zcdtHFrbs2laO1t3HdkZAi23DwMygsxKgCBABMnSDjheH58bi+0F0ZkshXXtEViofNDCASJXeadR1IzFhEkwACSTGmmpPlrXm4XiNy6i3LNpTbYShuObbMOTZQjZQdxJBjcCuniuEF6zdszl7RHTNrpmUj1715fCOJNbspaxNq5buW1CkrbuPbfKAM6MisIMTBgjpSiNA2x3HWtYftmsEMHW2yF4ILXRaBBiCJYNtsa2wvE819rFy3kuKgca5kdSSpKtAMgjUEDcb15/pWWvYI5EuS12yQMjZ8qYlGLZYle4pbUT66NFu4fENcYPes3lAF3ITcsxsjhRJtGSQQJVi06HSqihb0G4qXuPasrnNuBcJbKqMRmCSFJLwQYiACNazscYm6bDpkv5M6DNKXVBglXiZBiQVB1G41rz+FM2Fu4gXUdrd+6b1u4iM8F1UNbdVBZSCsgxEHlFbXLBxGMsXlUrbw63O8ylTca4FXKFaGygBiSQJJETvRUB0cP9I1uYVsSyFApuBknMwa2zKV0GrFhAHiKvEcZU4ezftL2gvG1kWcpPakRyMQCSdNlNeVZ4dcXGXreU/FmuLisxgqbkZTbiP00S55jxqcD4ZdTEG0yxYsO12y0aE3tQo107Mm+PJ16U54S1eviuKuMSthbKljbNzMbmUQGVSPoEzLCPAcqljjYF4Ye7bNq4wLJrmS6F+lkYRLAakEA89da4MdeK8RS4y3MgwzqXFt2UMbqMFJVTuFaixdo4nE4ZlQrbsO1wuysmYm21sW1VoaO8SSQBoAJnRVBuzB8Ya5JtWw1sXWtMc8OCjFWbJliAw2zSRB5xXqK0+PlPuKVLuHBxNu/hlupda4BiEKOtu5bEhnfMoUsIGVl1Om4mGgHl6/Opy0ELc0En2eXvrV/dQ5Tr41lK4K3wkE/FABzuII8dYnTaYmma7d3pV+FF4wDTzu2wJ03bnTYoB9XtqsuSPZRuk+FSrNnx9/bUrPVTRUifHb8aSeGMPl7FSBPxVPtt+/uKdHGg8/UaSsBpxzEwo/JLcCR+kN/H8K1w6+ET0O5ffw9v8AvUuyRtA5daCw2mzeMj760Z45T1qY2NVvQevSfH3NaAcvurOSToYPs9zVW1IMAmPH32p7BqTyM6+/jUBHT65+6hA1/EUWbpTgkJnaaHOd58KstHQTMUBaKJk6WFnc71YUbmousztS1w4LduXrBditvKMoOUSs5pjcM2efIeFPGLEmaeXP91SNaTsTczdpdElUtF7QBJZXCCCNYEhrYgDqNiQWnCWwLaAajKCCSSToNSeZO+vWnlFE6A2vv79arPrsasjT1VAT4VITT3+2q8/fxqzQtHq+vzmg0LD1+2hTWrGg09zVFp05+rrSsAuJz1HlI/caoLA2FW59vvyqp9/vqJMn/CqZwB7s/O29j/a2+vbzpuNwA6AyenvFKPwqqTw9gBtcSOcmTHmJimstNXlyR7/CjeRF/A+0fjUqs/n9dSs7U1LA+HqpO4cP5exIBmMJb/zrz66/XThbXrt93Wk/h6j5exGu+DTQb6Mgitfj2nwjLod1OseFWft95oG3nUURX2jrSMYTx0oGXeiG8RQt56GnJJaNE31a/Z7+2gt5Qfqop105TRBqZgPGelUrdZoqtj9VBAa4Pfy3pJvcKxOHxnaWgbli44LZD3kBIzAqdx3V1WTAiKdyOR/CvG4HxLtHxFljmNlyA3Nl5T4jYnnVY5TBTJU4Jw6/cR0EpauE9m8gApcyksOZ+btqAI1JnYTX0RbQUADYaDwApLscTzXsFhbbd1FRmP6RW3OXyAU+simm9jVS4ls6G5mjzUZiCOmWT6qec3uUTbtioAKEXeRFFNSpGWfCqIPSpMirWdfq099d6AFVPqrN9a2ZqzgctuW9TJhJrNp6+VaPQt4VMnBO+E4RgG69taGvKbg95psK9KWPhNQHAlTzuW9p/SnlruOu2tNZX3/Gqnkj3+FG61U9PtqUGQ9T7RUrOlNVOvvFJvDrX/8AoMR0+JpEf9afVv7acpg7+r32pN4ey/L+JOk/E0/zpP3Vt8fXwjLod1319lUyz6vGoW6dKHLAHWeXvrUmMMd9uvvNVckiNvrqgvhRAzI50yCqiIPP2++lWfrH16ChJM9N/t/3qyNo9dAEw9/CodProgaob8qYcHGsQ9vD3WQS6oSvmBv6t48K+ZcE422HFwjVn7sk/pDeeZBE+Prr6fxrDPcsXbdswzW2VTykjT1V8KfFEEIywwbVTyKiIj11eMXFMPlmYmJe5wfiot4pbzyezV2EcywKgfbTl6LWruJvnG3QVQiLKHnIjtI5DKSB5k+JQfRPgwxmN7NzCIC9wc2Cn6I6SXE+E19tVIAAAAGmmkdBR8lRQ+GJnWdlmrDSJ+6hqxM1lDcc7a1GqA7RVGedUFs+m1C1CTUIk1MyYh7zQMtWaFj7aQJ3wqAjASupW7bOxOubwNNy6cqVvhNUHBCSI7e1/m/GmkDqKrLkj2I3kOfy9lSpl8R7+qpWVrbFj1FJPD9OP4knQHCJ6+8gn6jTux0pK4Zcnj2J8MGnX9JPxrbDr4Zz0OgtidI8Pf33o39nlQ5dPDx94q2PKoNds6ac6JtJP3UFkSfEVqvWIqo1DJlHUa0bNtHOgCRqasge0/dRGgFHWrOg2qlJqCmSTXx74QfRtrF9sQCGtXHkdUZt1PUTqPZymvrr3CPzSfKPrmvD49grmKstZewuVjuHBK9G1jXwj8aeOfDKc/j44orfBFgCTiMQRuVtp5DVvb837K+jkxSlguDYuzYFiyVtqojuwS8nVixPdbfwGm+1NNq6W+kpU9CQfYQdqWefFNnjhw4xAwajVdSak1g1ZFZrz860nT30pwGbrUWJ+2hZ9aqdR7RUm0HjWdwe/KrjpVMdpok4KPwmicDG3z1s+wk/dTYfOlD4UrhTBSDB7a2JPiSNxTaop5cke/wo3Hk8frqUGTwqVCqGrafupOwH/wBevzv8STaf+Iv7qcVAkik7BKfl6+f/ALNY8fnF2+qtPj6+EZHRR4VliMQqZcxjMwUebbD1nTzNdGu9Y3rSknMs6EeokT9g9lT5MC3wHy5WJiRttOo1Ik8yPEdaK5xNQqPBy3IjbSVJk66CAazNlW1bUNpuY1+zpWz4dGUBhOWec7ggz1kEjXqarGYopYLxFe9IJAZVOg0LXDbHP9IezWtbeJQ5YBGZnQeaZgTvtKH6qP4khk5RvOk7588/39fOgOFTp+cWGp3Mkka88zec09ACzj1lFJ1bNE88szz8GPkPCqHE7ZQuAxCrmaIBGmoIJEHT6xuKLE9laTM4gSNYJiCSPHcn2nrVKlpsyhRMZGEGSq7KT0hjHUGRT0DW9eyxIIJnTTQhS0bxsK5xxVQQCGBOWAY2ZXIMzH9Gw3nTxFatiLbwSDoWAkEagMHHqysKxsLZuRk1gK4MmQCGCkGZiCwieZ60qoCfiKd7UnK4Qxpr5kwByk8xFHisUqTIbQA6CZBbLsNTqdgK5Q9g+EiNZEgAtBnQiHOn9o+NbnEWmIO5OSNDz7y/WJ+2igtcesrALBmhSCsHuF9822UE0Hykvd+l3iQPo8iB16ttvptWiNalYWJuNlgR85D5z7A+vPXrWFi5YcKFE5gcoIbYhGO/gyHwnwMFQBtxVBJIbQkcoJGcGNddbbeOq6a1rdxyr2mjfN/SjLtlDyO8J0YVFw6wFInUmDqJM5vOcze2jOFQAiNGENJOvdC6+oAT0FFwGF7HqvaSDNtc7DSQIJ6wdByP5w61Zxq5guVg07d3WQT1jQKefSjuYRDuoMhgfEP9IeRgewVd6wsyV13kSCIkSDuDBb2mp0NiOKIxgTMxBG5z5Cs7SrAz7RNdXKsRhk5qNwduamVMdQdZoidfGllMdDgn/CvHxAnkL1ok/wDvE69JpvBBik74WO9w8gc71odd238acTvTy5I9/hRzSLL41KEv4/UalRcKqWxQdNfClLA2x8t3o3GFiPDNaM/bTLauGdYHLSlvCD+WbxkSMKNOktbOv93etPjmNfCcjaJ0+3ahIM9K1Nyh29dTIBa57HWittIjX91Ty1rJBv7786V0bYmoasL50FwDx/CqJniLKuCrbSDzG3lvVWraqTlBnQepRAHsmtLYAmqDz4fd+6lYZjBqVgjmx0J0L5s+vjmPlRWcKqsSqxvOp1JMnTzHqrYH30qgT7adimFvCKMoGmUEDU89999qBsCsCAdMuzH8wQPtrr86rPFFinLbwoBBGbRi0EnRiGk+xmo7WCQBF/NQDKCeggc945+PjW0686uKAG4KhatGMDlWFwGDpsPbSnQLzdatW1/GoHBHOapVBpGtWHLWajLQEwdPfxqluSTSsUTfhZH8nk7EXrX+fp9fqpwZ/efrpT+FVS2Cgc79kf459VNianaqy5I9/hRvIsw6mpUnz+v8alQsFoDyjr9f2Uu4LGYf4894FszoLeYkZNMukRI1Uak8ztTNcEDSDNeVZ9HbQu5zMDUJ+aD1/AVeFRuccP8As2xHpLhEYo+KsqwMFWuIGBHIgmRWNv0twR/rmGj/ALqfjXRiPR3COSXwuHZjqWNpCSfEkSd6Cx6N4QTGEsDytW9R/dq/p3Zag/hbgJ/K8NP/AHbf40N30qwP65hwY/4qDT21u3o5g472Fw5G/wDM29/7tZJ6O4ONMJY/ZJyOn5vhSmcO41CPSvBHbF4aPG6pA/xaVonpTgTEYvDnlpdSAeQ+l4GiuejuEI/JLGv/ACk16j6PSrvejuDaZwmHOmpNq3rPXu+dP6dxqxX0swJkfHMP+1T/AFVD6V4Ef1zDePztv/VW/wAgYUj8lsRB/ok/DSgHo3gzAOEw5HL5q3zn+zR9O41CPSrA/rmH03+dT8fKp/CzA/ruH8jdT8a0/g1hNjhcP+xT/T4A1B6NYP8AVcPp/wApPwp/TuNWbeluB/XMP+1Tl/7aUI9KsF+t4fX/AJqa+WutGPRvB6/xTD/sre/93nUb0awR0ODw2u/zKdf+nrSng7jUJ9LcDt8bw/XW6mv10Y9LcBGuMw37VPxrQejGDj8lw8dOyTpH6PSp/B3CbfFcPt/wk/Cn9O5asP4WYKPyzDx17VPxoG9LsDyxmH/ap+NbH0ewgj+K4fSAPmk/0+JoH9HsLr/FrAnf5pPL9GlPB3OLYt6V4IH8sw/l2tvfx71T+FeC5YzDaf8ANT8atfRrBn+q2P2Sc991ov4O4TUfFsPH/aT8Ki8O5/ZmPSvA/reH8D2qfjUX0rwM/leH/ap+NbL6N4SABhcP1/mk36/R30oT6OYT9Vw/ieyTXz01o/x9x9nnel1/D3rS2nLMCyuOzIBEaq0kERrMc69q3jVdVZDIP27Qfwrg4hwK1cCx3MoAGUAadIiNgI6V2YTDJbACrAHLx6+zWpyyicahrWNabiOMPX/DUqG6vQ/XUrG+4rs7gdD4VmrnMPH8KlStUQ0nSiYQalSgKuHUigstpHiaupT6k2U+/qrDCHU/+v31KlUTot8/Kszz9VSpSkxn8Kit3Seev2VKlBBXYev7aijWpUok4Wi6keMeqic61KlECUI1HvyFAza1KlEhXjQkaN5fjUqVJrTb21SmRr0/GqqUAJoXG3vyqVKiThlb1APhUqVKzaP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2" name="AutoShape 10" descr="data:image/jpeg;base64,/9j/4AAQSkZJRgABAQAAAQABAAD/2wCEAAkGBxQTEhUUExQWFhUXGBwbGRgYGRoaGhccHBgcHBwXHBofHCggGhwlGxgXITEhJikrLi4uGiAzODMsNygtLisBCgoKDg0OGxAQGywkHyQwLywsLCwsLCwsLCwsLCwsLCwsLCwsLCwsLCwsLCwsLCwsLCwsLCwsLCwsLCwsLCwsLP/AABEIAQMAwgMBIgACEQEDEQH/xAAbAAACAwEBAQAAAAAAAAAAAAACBgABAwQFB//EAE8QAAIBAgQDBAQJBgwGAQUBAAECEQADBBIhMQVBURMiYXEGgZHwBxQVIzKhscHRNEJSVJPhFiQlM0NEYpKistLxU2Nyc3SCwjVkg4SjJv/EABkBAAMBAQEAAAAAAAAAAAAAAAABAgMFBP/EACYRAQACAQIGAwEAAwAAAAAAAAABEQIhMRIyQWFxgQMiwVEjQvD/2gAMAwEAAhEDEQA/APowTTSiD8tff99UDHnHq250orh8V8ZnXODq/wCZl6eX9nf7a5GGNvdjje8myda1C0sY/h3ETcZrOKw6pPdV7JJGmsmesx7msvifFT/XMN+wb/VNVGHeGcz2NybVQpV+T+LHX45hh1iw33tV3OHcWA0xmGiP1cj/AOVVwd4K+xqNRhpSv8n8WG+Lwn7FjH+L7aO7gOKx+WYaf/HP3v50cEf2CvsZT16VQNLHyfxX9cw3rw7af4/fShfh3FeWMw3rw5HqHfNHB3g77Gwa1CtKlzA8WjTGYQf/AIGn62NWMDxWfy3DR/459X59HBH9grM7iNKsD2++tKl3h3Fp0xmFjl8w341F4fxXnjMNP/jk/Xno4I/sC+xqg+/OrPlSp8ncW/XcN+wOuu30qscP4tOuMwo8sOT/APLlrRwR/YOzXl51TL1E+NK1zAcW5YzDc/6AxH9461RwPFuWMw2kf0Dew9+lwR/YFyaM2ug1obgPL31pc+TeK6fxzDDTcYc/e/4VkeH8W1/jmFPnYb7jRwR/YF9jVlETQATB9nt6UrjAcWn8rwuh27Bv9VW/DuKgQMZhx/8ArkfXnNLgj+wdmce/3VYpV47hcSRbBm4oA+gPz+bEAczMcht5+/w4XFtr2xBYbx56SeZ8ft3qZxiItpOMVduoqfCpRx5VKnRLO0aUeH3j8uYkT3fitsxOhJKyY6wI9VNIOsUmYR543iQD/VLciI2Zfx+vwq/jnSfCcuh6tCRVIvrq7J/H21SuN+ftqTaKdKJT7KC2fOjB9zVQQoiqJ061IohvTJmG8YotOmv41G31oSPZzoMR8KE/XUPjRzr7/bSIJaqHnUZ9veaKaYUoNWauCPvoSJpBU0Cfb9VWVoiOo08ffwoMOcevz+urubb61M3QVS6fdpSkAtnQe/Ojnn7YobTaeXvyoneKm9DKHwpMfk9ikznTYxO+kzsdJ8DTUza+FKnwoN/ECOt21vp/SDn99NhE1c8ke/wo3VPvNSpnqqztS1POKSeHofl3EHecKv8AmSnhUHvoaS8En8v4j/w00n+2n760+ONJ8Jy6G1L1aBhtyn7f96EoNB++pcU/XWWqm6mfZRDzrzRjGa49u3HcClmaYlphQBuYEnUASN9YrEcSe12XaKgz3chOYxlyOwcac8kQdpraIRb1p0++qUbbV52G4mHvtbXKyrbV8wMmWZly/wCGfXRcN4qLr3reUg227p/TQyM48M63Bz0APOnUh6Dj6veaELqRXkcP4w9xkBRYftBKmShtvlhh0aDBnTbXeuvh+Ka6boIC5LjIInWANfD6VE40LdpXfrULV4fDuLs9q5cARyqM3ZW2l5XMAseOXSu3hOL7Vc4ZHQmVZJjoVIOoYGQQdRGsGicZgW71NHOvvvXlWeKK2Iu2PougUgnZwVUtH/TnWf8AqWr4dxdLtp7sFVRnGu+VdQ0cpWGA31FFSHpT++p5RXjWuMhrAutbIfOLfZHcXS4QLMbZiDmj6JmK70N7Msi2QZzRIK6ab/SEwOW9FSLdFUx0jrvXm8I4s19VZVXci4Z0Vhsg5ltiZgCRvyu1xPNeuWVXvBcyM30bhBi4BzhGZAfFqOGRb0SKuK8rBcYN3IFTviReUn+aI0K+JLDu7Ar3uYmn4o4uW7L9mt1kVtSwW40ntEtnqoGaDJgjoTROMi3oqDJ5a/dREaCZOtZ2TLN5/dWhmsllP4TlDYEzsbtvUf8AXI9pgU1cqUfhSYjA5gPo3bZAHPUiNORmD4E03E1c8ke/xMbynaeH2VKox1qqzWIj3++kvBkfLuIMmRg0GvPvrr4bCmo3OtJ3Dgfl7Ekc8Ikf3k1+o1fxzcZeEZdDtMma0XY6ViujR1rQeBB1qIlTifhp7U3rTlHYBXESj5ZgkSCCMxEgjxnSjxGAZzZLXJKXO0+jAPdZMsToIc85kDxrrz9KO2vrnrrVxlKZhy4jAt2r3UuZS1pbY7s5YLEONd++d9NB68cNwZUe1ct9w20KGBpcUhfpeIKgg7+0z6sb1I61fFJU8exwIIFZXK3ELd8KO8ruWa267MJOnMQINdWEwFy27EXAQ7s5BQcwBlBzbaA9fGuzcmou/lRxSKedgMA9pAgu7A5T2YkEtMnXXciNK6eHcPFprjSC11s7wuUTlCyBryUSSSTXTAn7aoL40uKRTy8TwFLhlmM9oXldDBQI1o7yjIIP3ECLbg+twZ+5durcZMo/NCDICCO6ezWdOZ5GK9aPVVHwNPikU8W76PW2NzUqlxkbIoAyXLcZbyEbN3UncdweM+jZs3QQXuho/sQW0iWIMeMACukXPCenvNER7/vouaFPFwvo/wBkUa3cKuujEKIurJIFxJgwSYYEEdYJq14Eq9iytFy0xY3Mom5mBDhxzzST5wRXsHl51CfeafFIpx4bBdncvXM09qysRERCKkA89FB15k+VZcQ4Z2pAZhkDI4GUFgyMGBVp01G8T0iu9pjSoR00996m5uzZL+dyk1otAjzIPKjI61EGUfhNWcGAZ/n7XOPzv9jHhTSpMefv50p/Ces4LePnrZ9hnemz7arLlj3+FG8gyGropHvFSs9FOK3BMUq8LP8ALuIGumET/Mv403W7fTpSphI+Xr8c8Enr+cT91V8O2Xgsuj1/S/Fvash0cr89ZUsBPde8isIIM90nYTXVw+GW4FvXH70SRla2cq90SiyNc2o586rjvDnxFtURlUi5beWkj5u4rhYHUrG9dgt3oeeyzH6H0so8WO55aabVUcpdS7wvG37jHBu5F+ywN26MvftTKMoiAXBCkR3YbaVNdvpX2tjCYm/bv3FZLZZF7hVSB0Kmdp9dWfR0gWbltwMRbclrrSRdD/zqvESGMEfolVjaK9D0i4a+Iw12wGVWuoULGSBO5jQn6q0uOKJT0dOHwrLmJvXGBUDK2XumdSpVQZ159BSrwPi157WCdL/bXLhHb2zkPdIOZ4UA2ypy66AkxGopxTMV1jNHjE+zalyx6MsuGsW+0VMRhx81eUH1hkJ1RhIKz6wdjGYrUS7eP4x0tMLTKt642S0WjRiCSxnTuorNrzUDnXM3pMBw/wCOZRmygFM2na5hb7Oegu6E9BNb/J9xr63LvZMEQqqLmHeYjM8GRsoAG411M6YH0XB+M22IOGxJzdnqGtuVAYqdoJCt4EE6zSjhqhNvQXh9wpriLguR9IBQobwQqQVnrJjnNeBc47dfh926SLV6zdNp2T6Oa3eFtiAwMKVMwdp30mvdwtnFogRntOyiBdKsCR1ZBozdYZQTyFcmJ9HT8TbD2mEu4d3ualmNwXHcgRqxB0EAT4RTiuoacNxLnFOiXe2sdmDmlW7O5m+gHUANK96DqNOoobpuHHtaNx1t/F1cKuUd43CszlPIDSYrbEcJcXhiLDLbcgC8hBKXgNpiCHWTDdCQQRVPw68MUcQptmbItlDmBkMWzZgPGIjxo0DAYy9YxdmzcftbV/OEdgoe26KXKMVADKVBgxIK85rXgWKuMuKL3GYpfuosx3VT6I0A8d9a6rfDGe8t68VLWwwtooIVM4AZjJlnIETpAnTUk4cN4dctLiAWQm9cuOIkBe0I7rdYjfnJ0FO4oauP0d4657Oxi4W86BrdwCExAyycv6NwDdPWNJA7+BXz2Vxrjlst28MzRoiXXA2A2QDU+M0HyMtzC28PfAbIiDMkiGQAC4p3RtMwg6eNcy8Fu/FTh2ui5muMblxhDXEa7nZCAIzMpKE+JMa0TwyNVejHGHvPet3YDd27bAj+ZufRU6/TRgQ3mOtY47HEY29afEmygw1t11QZXL3VLDMDm0Ve6ZHtru4hwgm/h79jJbe1mDAjS5bYQyGNtQrA8iuxoMTwdmxNy64ttbu2UssjfoqzsTtBntIjwpTOO412c5XGXMHauA5MUArMkALcIMlGBBKBwI01UmtsJxL44UayzJbTW7tmz7dgZBgoZLRzygHetuE8Pu2QLbXBcsqT2Zae0VY0RjrnA2DaGImd6vgfDnsLcDFTnu3Loyzp2jlsuvSYmlMxqdPD+FK4UwOYRpdtjvGBqSN+W9NtJ/wtH+Ic4F214x3429dN2frUZcke/wAON5Q+VVVm4fD21VZ2pkt9DsDHiCPtpW4fHy9eOU/kSj/+i6/Z7abFBEe/uaWsAP5bvMeWEAP960QfLU1p8XXwnLobGInQbdQdPuosw+v3FTLrI50RYjSJ6CkEQxqJ8qC42h09+kUYbn7++tU48ZokJnpYxXE763MYBeVBZVDbzopUlkLZWiGYSABlIOvOmdVPXx9/flXmYHhzrisRdZUy3OzyEGWGRSpkZYE+Bq8Cly2+KXLt63ZUdnc7Bbt6dTbz6LbUHQtmV9TMBdjOlcUx13CtZZm7Ww9xbbyqh7ZdsquCoAK5iAQROsg8jvj+E3FxQxVgrmKdnctuSFuKCWUhgDkdSTBgggkeIvG8PbEm2LoRLaXFuFFYu1xlMqCcoCqGAY7k5RtrNaeicOK4heGIxdsXlRbNq1cQuqlc1ztZD8yvzYgAg6miucWvZ+HAjsjiZ7W2QDkIsNdgE6jvLHlXXhuH3Bjb99lTJcS0i6ksDbNySRl0ntOR5UXHeHNcaxdtEdpYuF1DSFcMjIykjUHKxgwdetO42/7YqkfGcU6XsIqtC3bzI4gbCzcuSCRIM2wPIms8Pjrnx67ZLTbSzbuAQJzO9xTrEkDsx7TWlzC3Lt2y90Ki2SzKAxdmcoUBJygBQrvprMjaKwODvjG3L6JbZHs27YBuFWlHuNP82RHzkb8qWhvS4liuztM8SQIUD85icqJ5sxA9dcPo7xB79kG4Mt1C1u6IiLiEBiByVtHHg4qsXgbl82RdS32anPdUMWzPlhVyle8gYsZMGQpissHwZrGKuPZVBYuoudAcpW4sjOq5YIZYB1H0RRpQ6vPHFcSLN26rh2t4lrQtlV+cVb2QAZROfLrO3OIprneaVsP6MMVulwlu8cRcvWb1s5mQsxKySonQ5WXUEE0xYB7uWL6oHG+RiVP9oAgFesaxtJozqdhDfNp4x7Kg11qGq61moJP2VZfry94qpM7VRj8akyd8Lqk8OI63bQ8Iz8+usU3RB/dSf8LJjh52EXrWvjm38NxTe2o3qsuSPf4Ucw8h6fZUrLtT0Hv66lZLaEa6e/40tYG2Dxq80ifioBEiRLW9/Z782DtDzPhSxwy6PlrEgjUYVDm8MyafVWvxTv4Rl0OYcCvEOOvti7thGthUtW7gJRixLtcUgxcAIHZz669kIdOteK2Hupjrl4WWuI1i0gIa3mzI9xiYZx3YuDXqNqrHqUrwvFnGIGGvhA7oXtXEnJcCEBlykkowkGJII51z8E4revMSz4cZL922UytmK23dZBNzQnKD9GInauxME9/EJfujItlXW3bkFizwGZ40BhYCgncmdYHHwHhr2pFzDd44m7dW5No5VuXGYEnNmzBGIgA+dVUUVuzAcVdsZfsHL2dtLTghTmJuG4CCZjTs+Q50Z4hc+OiwcvZ9gbuxzznCZZmI1nauG1h7qY2/f7BnS5btIuVkmbZuEkhnGnfEeRrS7YvDE2sSqZvmTau2wy5hLBwyMYVoYRBIkGZ0gqN9f4bsuYlxjFs93szae4dDmBVkWAc0R3525VzcC4o+JAdXtwHZbtrK2e1EwpOb6cgTIAIJI5Uduxca+b7oUC2yiLILHMysxaCQB3UAAJ5ma5FwDXMVZxPYmw6hlvEsp7VShAt90nMA5DBmAIjbWnoTW3xso+NN4qLOGCmVU5iDbFwk97UjYQBXVZ+MXLYuTbtlhmFtkZonUKzBxJ8gB51w3eCG63EEuoVt4kKEYFZhbQQmAZBkSPDeNq6uG4jEW7apesm5cUZe0tumS5GzHMwZCdyIMSdTRMR0DjHpC74a5cW2BftXRae0W07TOiwGjYhwQ0cxI0r0eH8YXEWXe13HSQyODmtOBqjqD9YMEagmvNfg1xLN2AHvX8Ql64FICrluW2yDMRIW3bCzzImBOnXxngjM3xjDkW8SFgz9G6v/AAroG46MNVO3i/qNWV7jrJbwhdktnEKJuFTkVigYIO9oWJgEmNOpFe1hVfKO1KlwTJUEAiTl0MkHLE67zXlvYYWLVi7h+2TsQtxQUMEKoiHZQR9LUHSBW3o7hHsYZbbHMylsuubKpclEzH6WRCqzzy0pqgx9IOO/Fms9zMrOO1P/AA7ZYJ2h/wDd0OvIP0rt4zi2s4e7cRQzIpKgzlJAMAnoa808F7c4lsQjDtR2ajNoLQWBOVoJLNcYg7Zo8wGHxTcOaxdTNfFs2w2ZYuaZVuTOkiCZ2JMTTqNA7+EcWXEK4Hzd5Dlu2nHett4jZlPJhoR648zGcavJgLeI+b7RzZkZWyfO3UQwM06Zp35V2cY4SbrJftN2OJQdxyAcw3Nq6AYdDzE6bgg15/EeG4h+H27IQG6psEqGXKDbuo7Qx3HcIHmPGlHDfsauvjOPxGHRrpCXraCXVVZLgUfSZJdg8CdIE9a9S1dV0V1MqwBEcwwBB9Yrh4o16/aa0ltrZuKVLuyQgIglVVmzMAdAYHjyrrw+HFu3btroqKFE66KMo+ys8qpUblT4UDOBChdTfteY7+9OLiBtI8qUfhMtk4MRrF62fUG3puOh6H7aJ5I9iOYEVdXn8vYaqs1LtrvpJ8aT+Fx8u4rr8UTcCPpL+766cEBnUT7aVsBbHy3iTzGFtg/3h4eA9orT49p8Iy6HBJ0PSiPOKoJz9/CoX9Z6+4og3hcQ4riLL2gbdo9teFsDM3clXYE93U5U1A61txjil7D4W/fe3bJtBmChjDgKDuRIMyOewrH0jsMz4MpbZuzxCu5WO6ot3FLGTrqw21o/TLDXLuCxNq2hd3tsqgaSWEDcwPbWkVol08d4g9jC3bwVWa3bZyuoByqWIB5bb1x8X4lcs4ftwAzDJK6gHOyroddi87cqw9JOBW3wN9bWGTtGtOqAW0DZipA15GY1mp6TYV7uAKJbd3PZAW9JOW4hYGSF2VudLhi48nb2Ldy4GIuhBP0cpOuhmQRyIrk47xlMKLbOSUuXRbJA+gCrHOf7IIEnkJNFgMNbBfJZNkaEyoUMYIPdBOoAEnTesOJYLtrtq29stZyXe0MDKCyqiqZ6g3NY5VER99djvR1eknFVwmGe8/eygwvMmJyjyAYnoATXpFhAMxpPqpQw/Ar74e7ZxHf7K1csWDMm6GUgXW5B8mRNdZDn86vQxRvXMHasm263Lqpbu7fNrAF0yDrIzKCs6sDyNacEJuXZ6O8cXFo7KpUpcK5TvBAa23/tbZG8CSOVAnE7rYm/YUW4tJbfMxbvC4XAWBtHZnXXeuU8OfD4xLtoXLlq7b7O9rmKFDNp9TMDM6wNe94UVjPbx2KutauG29qyqsqggtbN0sImR9Ma+dVUdCdmC4uXvthr1vsrwTOsNmS4kwWRoBkEgFSNJG9c3B/SBbzvaZTbuozZVb+kRbhTtUP5w01G6k66QaO1hHuYtMUyG2tq26IrRnftCpZiASAoCLAmdTMaVzWuDdvhgl1XtXUu3Xt3NA9om87I6kEjVWWQdCDBFExiNXp4HG3He+hVQLbBQwk5s1tXkjl9KNOlYcB4jexFu3dNtFRy4IDNmGUssjSDJXw3oPRy3fXtziVXOXXvJqt0LbUZwN1Jj6J2I05V53olw/srdrPhXS8GuZnIQQGZmksGMgjKI13pVGp29TCcXa81zsxbK273ZOrEi4ADBbosiWAjURqJgDiOJsb9yxZFvPbtq8OT38xaAsbAZQC2up268HEMC1y9avWrNyziFuBXcwFeyGOdXIPfVkHd3IJG2tT0mwRvq6pZuDEW9cNfWBlYqCGzzoobRlO4B0NFRY1MjdSOWvhWJg78/f7a0EwJ3jXpPPSgIkDrWGS4K/wlLGCIn+kT/N/tTQ8nlSp8KNqcCY1+dt/5xP302KnnVTyR7/CjcMHqfYaqtCp8Pr/CrqKUMH3NJmAf+XsRH6mnr76+HiOv4OIO+8dNNPvpNwTD5fviP6kkT/3F08tfqrX4538Iy6HaZAgVhbzSY5GulAY10/CgURm5ipMStGnPr++vPxePC3EtKue86lgswFQGM7NrlEwBAJJ2GhI9Fxpypcxlq5ZxxxIRrlm5ZW0+QZmtFGZlbKNWU52ByyZjSriCl1XuM9jctpiLeRbj5EdWzpnI7qNKqVJ2BggnSRNCeMXO2vWksBzaVWJNzLmzBioHcMHuka6ba1zcdtHFrbs2laO1t3HdkZAi23DwMygsxKgCBABMnSDjheH58bi+0F0ZkshXXtEViofNDCASJXeadR1IzFhEkwACSTGmmpPlrXm4XiNy6i3LNpTbYShuObbMOTZQjZQdxJBjcCuniuEF6zdszl7RHTNrpmUj1715fCOJNbspaxNq5buW1CkrbuPbfKAM6MisIMTBgjpSiNA2x3HWtYftmsEMHW2yF4ILXRaBBiCJYNtsa2wvE819rFy3kuKgca5kdSSpKtAMgjUEDcb15/pWWvYI5EuS12yQMjZ8qYlGLZYle4pbUT66NFu4fENcYPes3lAF3ITcsxsjhRJtGSQQJVi06HSqihb0G4qXuPasrnNuBcJbKqMRmCSFJLwQYiACNazscYm6bDpkv5M6DNKXVBglXiZBiQVB1G41rz+FM2Fu4gXUdrd+6b1u4iM8F1UNbdVBZSCsgxEHlFbXLBxGMsXlUrbw63O8ylTca4FXKFaGygBiSQJJETvRUB0cP9I1uYVsSyFApuBknMwa2zKV0GrFhAHiKvEcZU4ezftL2gvG1kWcpPakRyMQCSdNlNeVZ4dcXGXreU/FmuLisxgqbkZTbiP00S55jxqcD4ZdTEG0yxYsO12y0aE3tQo107Mm+PJ16U54S1eviuKuMSthbKljbNzMbmUQGVSPoEzLCPAcqljjYF4Ye7bNq4wLJrmS6F+lkYRLAakEA89da4MdeK8RS4y3MgwzqXFt2UMbqMFJVTuFaixdo4nE4ZlQrbsO1wuysmYm21sW1VoaO8SSQBoAJnRVBuzB8Ya5JtWw1sXWtMc8OCjFWbJliAw2zSRB5xXqK0+PlPuKVLuHBxNu/hlupda4BiEKOtu5bEhnfMoUsIGVl1Om4mGgHl6/Opy0ELc0En2eXvrV/dQ5Tr41lK4K3wkE/FABzuII8dYnTaYmma7d3pV+FF4wDTzu2wJ03bnTYoB9XtqsuSPZRuk+FSrNnx9/bUrPVTRUifHb8aSeGMPl7FSBPxVPtt+/uKdHGg8/UaSsBpxzEwo/JLcCR+kN/H8K1w6+ET0O5ffw9v8AvUuyRtA5daCw2mzeMj760Z45T1qY2NVvQevSfH3NaAcvurOSToYPs9zVW1IMAmPH32p7BqTyM6+/jUBHT65+6hA1/EUWbpTgkJnaaHOd58KstHQTMUBaKJk6WFnc71YUbmousztS1w4LduXrBditvKMoOUSs5pjcM2efIeFPGLEmaeXP91SNaTsTczdpdElUtF7QBJZXCCCNYEhrYgDqNiQWnCWwLaAajKCCSSToNSeZO+vWnlFE6A2vv79arPrsasjT1VAT4VITT3+2q8/fxqzQtHq+vzmg0LD1+2hTWrGg09zVFp05+rrSsAuJz1HlI/caoLA2FW59vvyqp9/vqJMn/CqZwB7s/O29j/a2+vbzpuNwA6AyenvFKPwqqTw9gBtcSOcmTHmJimstNXlyR7/CjeRF/A+0fjUqs/n9dSs7U1LA+HqpO4cP5exIBmMJb/zrz66/XThbXrt93Wk/h6j5exGu+DTQb6Mgitfj2nwjLod1OseFWft95oG3nUURX2jrSMYTx0oGXeiG8RQt56GnJJaNE31a/Z7+2gt5Qfqop105TRBqZgPGelUrdZoqtj9VBAa4Pfy3pJvcKxOHxnaWgbli44LZD3kBIzAqdx3V1WTAiKdyOR/CvG4HxLtHxFljmNlyA3Nl5T4jYnnVY5TBTJU4Jw6/cR0EpauE9m8gApcyksOZ+btqAI1JnYTX0RbQUADYaDwApLscTzXsFhbbd1FRmP6RW3OXyAU+simm9jVS4ls6G5mjzUZiCOmWT6qec3uUTbtioAKEXeRFFNSpGWfCqIPSpMirWdfq099d6AFVPqrN9a2ZqzgctuW9TJhJrNp6+VaPQt4VMnBO+E4RgG69taGvKbg95psK9KWPhNQHAlTzuW9p/SnlruOu2tNZX3/Gqnkj3+FG61U9PtqUGQ9T7RUrOlNVOvvFJvDrX/8AoMR0+JpEf9afVv7acpg7+r32pN4ey/L+JOk/E0/zpP3Vt8fXwjLod1319lUyz6vGoW6dKHLAHWeXvrUmMMd9uvvNVckiNvrqgvhRAzI50yCqiIPP2++lWfrH16ChJM9N/t/3qyNo9dAEw9/CodProgaob8qYcHGsQ9vD3WQS6oSvmBv6t48K+ZcE422HFwjVn7sk/pDeeZBE+Prr6fxrDPcsXbdswzW2VTykjT1V8KfFEEIywwbVTyKiIj11eMXFMPlmYmJe5wfiot4pbzyezV2EcywKgfbTl6LWruJvnG3QVQiLKHnIjtI5DKSB5k+JQfRPgwxmN7NzCIC9wc2Cn6I6SXE+E19tVIAAAAGmmkdBR8lRQ+GJnWdlmrDSJ+6hqxM1lDcc7a1GqA7RVGedUFs+m1C1CTUIk1MyYh7zQMtWaFj7aQJ3wqAjASupW7bOxOubwNNy6cqVvhNUHBCSI7e1/m/GmkDqKrLkj2I3kOfy9lSpl8R7+qpWVrbFj1FJPD9OP4knQHCJ6+8gn6jTux0pK4Zcnj2J8MGnX9JPxrbDr4Zz0OgtidI8Pf33o39nlQ5dPDx94q2PKoNds6ac6JtJP3UFkSfEVqvWIqo1DJlHUa0bNtHOgCRqasge0/dRGgFHWrOg2qlJqCmSTXx74QfRtrF9sQCGtXHkdUZt1PUTqPZymvrr3CPzSfKPrmvD49grmKstZewuVjuHBK9G1jXwj8aeOfDKc/j44orfBFgCTiMQRuVtp5DVvb837K+jkxSlguDYuzYFiyVtqojuwS8nVixPdbfwGm+1NNq6W+kpU9CQfYQdqWefFNnjhw4xAwajVdSak1g1ZFZrz860nT30pwGbrUWJ+2hZ9aqdR7RUm0HjWdwe/KrjpVMdpok4KPwmicDG3z1s+wk/dTYfOlD4UrhTBSDB7a2JPiSNxTaop5cke/wo3Hk8frqUGTwqVCqGrafupOwH/wBevzv8STaf+Iv7qcVAkik7BKfl6+f/ALNY8fnF2+qtPj6+EZHRR4VliMQqZcxjMwUebbD1nTzNdGu9Y3rSknMs6EeokT9g9lT5MC3wHy5WJiRttOo1Ik8yPEdaK5xNQqPBy3IjbSVJk66CAazNlW1bUNpuY1+zpWz4dGUBhOWec7ggz1kEjXqarGYopYLxFe9IJAZVOg0LXDbHP9IezWtbeJQ5YBGZnQeaZgTvtKH6qP4khk5RvOk7588/39fOgOFTp+cWGp3Mkka88zec09ACzj1lFJ1bNE88szz8GPkPCqHE7ZQuAxCrmaIBGmoIJEHT6xuKLE9laTM4gSNYJiCSPHcn2nrVKlpsyhRMZGEGSq7KT0hjHUGRT0DW9eyxIIJnTTQhS0bxsK5xxVQQCGBOWAY2ZXIMzH9Gw3nTxFatiLbwSDoWAkEagMHHqysKxsLZuRk1gK4MmQCGCkGZiCwieZ60qoCfiKd7UnK4Qxpr5kwByk8xFHisUqTIbQA6CZBbLsNTqdgK5Q9g+EiNZEgAtBnQiHOn9o+NbnEWmIO5OSNDz7y/WJ+2igtcesrALBmhSCsHuF9822UE0Hykvd+l3iQPo8iB16ttvptWiNalYWJuNlgR85D5z7A+vPXrWFi5YcKFE5gcoIbYhGO/gyHwnwMFQBtxVBJIbQkcoJGcGNddbbeOq6a1rdxyr2mjfN/SjLtlDyO8J0YVFw6wFInUmDqJM5vOcze2jOFQAiNGENJOvdC6+oAT0FFwGF7HqvaSDNtc7DSQIJ6wdByP5w61Zxq5guVg07d3WQT1jQKefSjuYRDuoMhgfEP9IeRgewVd6wsyV13kSCIkSDuDBb2mp0NiOKIxgTMxBG5z5Cs7SrAz7RNdXKsRhk5qNwduamVMdQdZoidfGllMdDgn/CvHxAnkL1ok/wDvE69JpvBBik74WO9w8gc71odd238acTvTy5I9/hRzSLL41KEv4/UalRcKqWxQdNfClLA2x8t3o3GFiPDNaM/bTLauGdYHLSlvCD+WbxkSMKNOktbOv93etPjmNfCcjaJ0+3ahIM9K1Nyh29dTIBa57HWittIjX91Ty1rJBv7786V0bYmoasL50FwDx/CqJniLKuCrbSDzG3lvVWraqTlBnQepRAHsmtLYAmqDz4fd+6lYZjBqVgjmx0J0L5s+vjmPlRWcKqsSqxvOp1JMnTzHqrYH30qgT7adimFvCKMoGmUEDU89999qBsCsCAdMuzH8wQPtrr86rPFFinLbwoBBGbRi0EnRiGk+xmo7WCQBF/NQDKCeggc945+PjW0686uKAG4KhatGMDlWFwGDpsPbSnQLzdatW1/GoHBHOapVBpGtWHLWajLQEwdPfxqluSTSsUTfhZH8nk7EXrX+fp9fqpwZ/efrpT+FVS2Cgc79kf459VNianaqy5I9/hRvIsw6mpUnz+v8alQsFoDyjr9f2Uu4LGYf4894FszoLeYkZNMukRI1Uak8ztTNcEDSDNeVZ9HbQu5zMDUJ+aD1/AVeFRuccP8As2xHpLhEYo+KsqwMFWuIGBHIgmRWNv0twR/rmGj/ALqfjXRiPR3COSXwuHZjqWNpCSfEkSd6Cx6N4QTGEsDytW9R/dq/p3Zag/hbgJ/K8NP/AHbf40N30qwP65hwY/4qDT21u3o5g472Fw5G/wDM29/7tZJ6O4ONMJY/ZJyOn5vhSmcO41CPSvBHbF4aPG6pA/xaVonpTgTEYvDnlpdSAeQ+l4GiuejuEI/JLGv/ACk16j6PSrvejuDaZwmHOmpNq3rPXu+dP6dxqxX0swJkfHMP+1T/AFVD6V4Ef1zDePztv/VW/wAgYUj8lsRB/ok/DSgHo3gzAOEw5HL5q3zn+zR9O41CPSrA/rmH03+dT8fKp/CzA/ruH8jdT8a0/g1hNjhcP+xT/T4A1B6NYP8AVcPp/wApPwp/TuNWbeluB/XMP+1Tl/7aUI9KsF+t4fX/AJqa+WutGPRvB6/xTD/sre/93nUb0awR0ODw2u/zKdf+nrSng7jUJ9LcDt8bw/XW6mv10Y9LcBGuMw37VPxrQejGDj8lw8dOyTpH6PSp/B3CbfFcPt/wk/Cn9O5asP4WYKPyzDx17VPxoG9LsDyxmH/ap+NbH0ewgj+K4fSAPmk/0+JoH9HsLr/FrAnf5pPL9GlPB3OLYt6V4IH8sw/l2tvfx71T+FeC5YzDaf8ANT8atfRrBn+q2P2Sc991ov4O4TUfFsPH/aT8Ki8O5/ZmPSvA/reH8D2qfjUX0rwM/leH/ap+NbL6N4SABhcP1/mk36/R30oT6OYT9Vw/ieyTXz01o/x9x9nnel1/D3rS2nLMCyuOzIBEaq0kERrMc69q3jVdVZDIP27Qfwrg4hwK1cCx3MoAGUAadIiNgI6V2YTDJbACrAHLx6+zWpyyicahrWNabiOMPX/DUqG6vQ/XUrG+4rs7gdD4VmrnMPH8KlStUQ0nSiYQalSgKuHUigstpHiaupT6k2U+/qrDCHU/+v31KlUTot8/Kszz9VSpSkxn8Kit3Seev2VKlBBXYev7aijWpUok4Wi6keMeqic61KlECUI1HvyFAza1KlEhXjQkaN5fjUqVJrTb21SmRr0/GqqUAJoXG3vyqVKiThlb1APhUqVKzaP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6153" name="Picture 12" descr="http://briceonbusiness.com/wp-content/uploads/2013/11/Extraordinary-Popular-Delusions-And-The-Madness-Of-Crow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24" y="2041525"/>
            <a:ext cx="1403585" cy="187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772160" y="20923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Madness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</p:spTree>
    <p:extLst>
      <p:ext uri="{BB962C8B-B14F-4D97-AF65-F5344CB8AC3E}">
        <p14:creationId xmlns:p14="http://schemas.microsoft.com/office/powerpoint/2010/main" val="204053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23463" y="3941484"/>
            <a:ext cx="2268537" cy="40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" altLang="en-US" sz="1600" b="0" kern="0" dirty="0"/>
              <a:t>Charles </a:t>
            </a:r>
            <a:r>
              <a:rPr lang="es-ES" altLang="en-US" sz="1600" b="0" kern="0" dirty="0" err="1"/>
              <a:t>Mackay</a:t>
            </a:r>
            <a:r>
              <a:rPr lang="es-ES" altLang="en-US" sz="1600" b="0" kern="0" dirty="0"/>
              <a:t>, </a:t>
            </a:r>
          </a:p>
          <a:p>
            <a:pPr algn="ctr" eaLnBrk="1" hangingPunct="1">
              <a:defRPr/>
            </a:pPr>
            <a:r>
              <a:rPr lang="es-ES" altLang="en-US" sz="1600" b="0" kern="0" dirty="0"/>
              <a:t>1841</a:t>
            </a:r>
          </a:p>
          <a:p>
            <a:pPr algn="ctr" eaLnBrk="1" hangingPunct="1">
              <a:defRPr/>
            </a:pPr>
            <a:endParaRPr lang="es-ES" altLang="en-US" sz="2400" b="0" kern="0" dirty="0"/>
          </a:p>
          <a:p>
            <a:pPr algn="ctr" eaLnBrk="1" hangingPunct="1">
              <a:defRPr/>
            </a:pPr>
            <a:endParaRPr lang="es-ES" altLang="en-US" sz="2400" b="0" kern="0" dirty="0"/>
          </a:p>
        </p:txBody>
      </p:sp>
      <p:pic>
        <p:nvPicPr>
          <p:cNvPr id="6150" name="Picture 4" descr="http://desultoryheroics.files.wordpress.com/2013/12/sachs-bubb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3" y="2055302"/>
            <a:ext cx="2462213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AutoShape 8" descr="data:image/jpeg;base64,/9j/4AAQSkZJRgABAQAAAQABAAD/2wCEAAkGBxQTEhUUExQWFhUXGBwbGRgYGRoaGhccHBgcHBwXHBofHCggGhwlGxgXITEhJikrLi4uGiAzODMsNygtLisBCgoKDg0OGxAQGywkHyQwLywsLCwsLCwsLCwsLCwsLCwsLCwsLCwsLCwsLCwsLCwsLCwsLCwsLCwsLCwsLCwsLP/AABEIAQMAwgMBIgACEQEDEQH/xAAbAAACAwEBAQAAAAAAAAAAAAACBgABAwQFB//EAE8QAAIBAgQDBAQJBgwGAQUBAAECEQADBBIhMQVBURMiYXEGgZHwBxQVIzKhscHRNEJSVJPhFiQlM0NEYpKistLxU2Nyc3SCwjVkg4SjJv/EABkBAAMBAQEAAAAAAAAAAAAAAAABAgMFBP/EACYRAQACAQIGAwEAAwAAAAAAAAABEQIhMRIyQWFxgQMiwVEjQvD/2gAMAwEAAhEDEQA/APowTTSiD8tff99UDHnHq250orh8V8ZnXODq/wCZl6eX9nf7a5GGNvdjje8myda1C0sY/h3ETcZrOKw6pPdV7JJGmsmesx7msvifFT/XMN+wb/VNVGHeGcz2NybVQpV+T+LHX45hh1iw33tV3OHcWA0xmGiP1cj/AOVVwd4K+xqNRhpSv8n8WG+Lwn7FjH+L7aO7gOKx+WYaf/HP3v50cEf2CvsZT16VQNLHyfxX9cw3rw7af4/fShfh3FeWMw3rw5HqHfNHB3g77Gwa1CtKlzA8WjTGYQf/AIGn62NWMDxWfy3DR/459X59HBH9grM7iNKsD2++tKl3h3Fp0xmFjl8w341F4fxXnjMNP/jk/Xno4I/sC+xqg+/OrPlSp8ncW/XcN+wOuu30qscP4tOuMwo8sOT/APLlrRwR/YOzXl51TL1E+NK1zAcW5YzDc/6AxH9461RwPFuWMw2kf0Dew9+lwR/YFyaM2ug1obgPL31pc+TeK6fxzDDTcYc/e/4VkeH8W1/jmFPnYb7jRwR/YF9jVlETQATB9nt6UrjAcWn8rwuh27Bv9VW/DuKgQMZhx/8ArkfXnNLgj+wdmce/3VYpV47hcSRbBm4oA+gPz+bEAczMcht5+/w4XFtr2xBYbx56SeZ8ft3qZxiItpOMVduoqfCpRx5VKnRLO0aUeH3j8uYkT3fitsxOhJKyY6wI9VNIOsUmYR543iQD/VLciI2Zfx+vwq/jnSfCcuh6tCRVIvrq7J/H21SuN+ftqTaKdKJT7KC2fOjB9zVQQoiqJ061IohvTJmG8YotOmv41G31oSPZzoMR8KE/XUPjRzr7/bSIJaqHnUZ9veaKaYUoNWauCPvoSJpBU0Cfb9VWVoiOo08ffwoMOcevz+urubb61M3QVS6fdpSkAtnQe/Ojnn7YobTaeXvyoneKm9DKHwpMfk9ikznTYxO+kzsdJ8DTUza+FKnwoN/ECOt21vp/SDn99NhE1c8ke/wo3VPvNSpnqqztS1POKSeHofl3EHecKv8AmSnhUHvoaS8En8v4j/w00n+2n760+ONJ8Jy6G1L1aBhtyn7f96EoNB++pcU/XWWqm6mfZRDzrzRjGa49u3HcClmaYlphQBuYEnUASN9YrEcSe12XaKgz3chOYxlyOwcac8kQdpraIRb1p0++qUbbV52G4mHvtbXKyrbV8wMmWZly/wCGfXRcN4qLr3reUg227p/TQyM48M63Bz0APOnUh6Dj6veaELqRXkcP4w9xkBRYftBKmShtvlhh0aDBnTbXeuvh+Ka6boIC5LjIInWANfD6VE40LdpXfrULV4fDuLs9q5cARyqM3ZW2l5XMAseOXSu3hOL7Vc4ZHQmVZJjoVIOoYGQQdRGsGicZgW71NHOvvvXlWeKK2Iu2PougUgnZwVUtH/TnWf8AqWr4dxdLtp7sFVRnGu+VdQ0cpWGA31FFSHpT++p5RXjWuMhrAutbIfOLfZHcXS4QLMbZiDmj6JmK70N7Msi2QZzRIK6ab/SEwOW9FSLdFUx0jrvXm8I4s19VZVXci4Z0Vhsg5ltiZgCRvyu1xPNeuWVXvBcyM30bhBi4BzhGZAfFqOGRb0SKuK8rBcYN3IFTviReUn+aI0K+JLDu7Ar3uYmn4o4uW7L9mt1kVtSwW40ntEtnqoGaDJgjoTROMi3oqDJ5a/dREaCZOtZ2TLN5/dWhmsllP4TlDYEzsbtvUf8AXI9pgU1cqUfhSYjA5gPo3bZAHPUiNORmD4E03E1c8ke/xMbynaeH2VKox1qqzWIj3++kvBkfLuIMmRg0GvPvrr4bCmo3OtJ3Dgfl7Ekc8Ikf3k1+o1fxzcZeEZdDtMma0XY6ViujR1rQeBB1qIlTifhp7U3rTlHYBXESj5ZgkSCCMxEgjxnSjxGAZzZLXJKXO0+jAPdZMsToIc85kDxrrz9KO2vrnrrVxlKZhy4jAt2r3UuZS1pbY7s5YLEONd++d9NB68cNwZUe1ct9w20KGBpcUhfpeIKgg7+0z6sb1I61fFJU8exwIIFZXK3ELd8KO8ruWa267MJOnMQINdWEwFy27EXAQ7s5BQcwBlBzbaA9fGuzcmou/lRxSKedgMA9pAgu7A5T2YkEtMnXXciNK6eHcPFprjSC11s7wuUTlCyBryUSSSTXTAn7aoL40uKRTy8TwFLhlmM9oXldDBQI1o7yjIIP3ECLbg+twZ+5durcZMo/NCDICCO6ezWdOZ5GK9aPVVHwNPikU8W76PW2NzUqlxkbIoAyXLcZbyEbN3UncdweM+jZs3QQXuho/sQW0iWIMeMACukXPCenvNER7/vouaFPFwvo/wBkUa3cKuujEKIurJIFxJgwSYYEEdYJq14Eq9iytFy0xY3Mom5mBDhxzzST5wRXsHl51CfeafFIpx4bBdncvXM09qysRERCKkA89FB15k+VZcQ4Z2pAZhkDI4GUFgyMGBVp01G8T0iu9pjSoR00996m5uzZL+dyk1otAjzIPKjI61EGUfhNWcGAZ/n7XOPzv9jHhTSpMefv50p/Ces4LePnrZ9hnemz7arLlj3+FG8gyGropHvFSs9FOK3BMUq8LP8ALuIGumET/Mv403W7fTpSphI+Xr8c8Enr+cT91V8O2Xgsuj1/S/Fvash0cr89ZUsBPde8isIIM90nYTXVw+GW4FvXH70SRla2cq90SiyNc2o586rjvDnxFtURlUi5beWkj5u4rhYHUrG9dgt3oeeyzH6H0so8WO55aabVUcpdS7wvG37jHBu5F+ywN26MvftTKMoiAXBCkR3YbaVNdvpX2tjCYm/bv3FZLZZF7hVSB0Kmdp9dWfR0gWbltwMRbclrrSRdD/zqvESGMEfolVjaK9D0i4a+Iw12wGVWuoULGSBO5jQn6q0uOKJT0dOHwrLmJvXGBUDK2XumdSpVQZ159BSrwPi157WCdL/bXLhHb2zkPdIOZ4UA2ypy66AkxGopxTMV1jNHjE+zalyx6MsuGsW+0VMRhx81eUH1hkJ1RhIKz6wdjGYrUS7eP4x0tMLTKt642S0WjRiCSxnTuorNrzUDnXM3pMBw/wCOZRmygFM2na5hb7Oegu6E9BNb/J9xr63LvZMEQqqLmHeYjM8GRsoAG411M6YH0XB+M22IOGxJzdnqGtuVAYqdoJCt4EE6zSjhqhNvQXh9wpriLguR9IBQobwQqQVnrJjnNeBc47dfh926SLV6zdNp2T6Oa3eFtiAwMKVMwdp30mvdwtnFogRntOyiBdKsCR1ZBozdYZQTyFcmJ9HT8TbD2mEu4d3ualmNwXHcgRqxB0EAT4RTiuoacNxLnFOiXe2sdmDmlW7O5m+gHUANK96DqNOoobpuHHtaNx1t/F1cKuUd43CszlPIDSYrbEcJcXhiLDLbcgC8hBKXgNpiCHWTDdCQQRVPw68MUcQptmbItlDmBkMWzZgPGIjxo0DAYy9YxdmzcftbV/OEdgoe26KXKMVADKVBgxIK85rXgWKuMuKL3GYpfuosx3VT6I0A8d9a6rfDGe8t68VLWwwtooIVM4AZjJlnIETpAnTUk4cN4dctLiAWQm9cuOIkBe0I7rdYjfnJ0FO4oauP0d4657Oxi4W86BrdwCExAyycv6NwDdPWNJA7+BXz2Vxrjlst28MzRoiXXA2A2QDU+M0HyMtzC28PfAbIiDMkiGQAC4p3RtMwg6eNcy8Fu/FTh2ui5muMblxhDXEa7nZCAIzMpKE+JMa0TwyNVejHGHvPet3YDd27bAj+ZufRU6/TRgQ3mOtY47HEY29afEmygw1t11QZXL3VLDMDm0Ve6ZHtru4hwgm/h79jJbe1mDAjS5bYQyGNtQrA8iuxoMTwdmxNy64ttbu2UssjfoqzsTtBntIjwpTOO412c5XGXMHauA5MUArMkALcIMlGBBKBwI01UmtsJxL44UayzJbTW7tmz7dgZBgoZLRzygHetuE8Pu2QLbXBcsqT2Zae0VY0RjrnA2DaGImd6vgfDnsLcDFTnu3Loyzp2jlsuvSYmlMxqdPD+FK4UwOYRpdtjvGBqSN+W9NtJ/wtH+Ic4F214x3429dN2frUZcke/wAON5Q+VVVm4fD21VZ2pkt9DsDHiCPtpW4fHy9eOU/kSj/+i6/Z7abFBEe/uaWsAP5bvMeWEAP960QfLU1p8XXwnLobGInQbdQdPuosw+v3FTLrI50RYjSJ6CkEQxqJ8qC42h09+kUYbn7++tU48ZokJnpYxXE763MYBeVBZVDbzopUlkLZWiGYSABlIOvOmdVPXx9/flXmYHhzrisRdZUy3OzyEGWGRSpkZYE+Bq8Cly2+KXLt63ZUdnc7Bbt6dTbz6LbUHQtmV9TMBdjOlcUx13CtZZm7Ww9xbbyqh7ZdsquCoAK5iAQROsg8jvj+E3FxQxVgrmKdnctuSFuKCWUhgDkdSTBgggkeIvG8PbEm2LoRLaXFuFFYu1xlMqCcoCqGAY7k5RtrNaeicOK4heGIxdsXlRbNq1cQuqlc1ztZD8yvzYgAg6miucWvZ+HAjsjiZ7W2QDkIsNdgE6jvLHlXXhuH3Bjb99lTJcS0i6ksDbNySRl0ntOR5UXHeHNcaxdtEdpYuF1DSFcMjIykjUHKxgwdetO42/7YqkfGcU6XsIqtC3bzI4gbCzcuSCRIM2wPIms8Pjrnx67ZLTbSzbuAQJzO9xTrEkDsx7TWlzC3Lt2y90Ki2SzKAxdmcoUBJygBQrvprMjaKwODvjG3L6JbZHs27YBuFWlHuNP82RHzkb8qWhvS4liuztM8SQIUD85icqJ5sxA9dcPo7xB79kG4Mt1C1u6IiLiEBiByVtHHg4qsXgbl82RdS32anPdUMWzPlhVyle8gYsZMGQpissHwZrGKuPZVBYuoudAcpW4sjOq5YIZYB1H0RRpQ6vPHFcSLN26rh2t4lrQtlV+cVb2QAZROfLrO3OIprneaVsP6MMVulwlu8cRcvWb1s5mQsxKySonQ5WXUEE0xYB7uWL6oHG+RiVP9oAgFesaxtJozqdhDfNp4x7Kg11qGq61moJP2VZfry94qpM7VRj8akyd8Lqk8OI63bQ8Iz8+usU3RB/dSf8LJjh52EXrWvjm38NxTe2o3qsuSPf4Ucw8h6fZUrLtT0Hv66lZLaEa6e/40tYG2Dxq80ifioBEiRLW9/Z782DtDzPhSxwy6PlrEgjUYVDm8MyafVWvxTv4Rl0OYcCvEOOvti7thGthUtW7gJRixLtcUgxcAIHZz669kIdOteK2Hupjrl4WWuI1i0gIa3mzI9xiYZx3YuDXqNqrHqUrwvFnGIGGvhA7oXtXEnJcCEBlykkowkGJII51z8E4revMSz4cZL922UytmK23dZBNzQnKD9GInauxME9/EJfujItlXW3bkFizwGZ40BhYCgncmdYHHwHhr2pFzDd44m7dW5No5VuXGYEnNmzBGIgA+dVUUVuzAcVdsZfsHL2dtLTghTmJuG4CCZjTs+Q50Z4hc+OiwcvZ9gbuxzznCZZmI1nauG1h7qY2/f7BnS5btIuVkmbZuEkhnGnfEeRrS7YvDE2sSqZvmTau2wy5hLBwyMYVoYRBIkGZ0gqN9f4bsuYlxjFs93szae4dDmBVkWAc0R3525VzcC4o+JAdXtwHZbtrK2e1EwpOb6cgTIAIJI5Uduxca+b7oUC2yiLILHMysxaCQB3UAAJ5ma5FwDXMVZxPYmw6hlvEsp7VShAt90nMA5DBmAIjbWnoTW3xso+NN4qLOGCmVU5iDbFwk97UjYQBXVZ+MXLYuTbtlhmFtkZonUKzBxJ8gB51w3eCG63EEuoVt4kKEYFZhbQQmAZBkSPDeNq6uG4jEW7apesm5cUZe0tumS5GzHMwZCdyIMSdTRMR0DjHpC74a5cW2BftXRae0W07TOiwGjYhwQ0cxI0r0eH8YXEWXe13HSQyODmtOBqjqD9YMEagmvNfg1xLN2AHvX8Ql64FICrluW2yDMRIW3bCzzImBOnXxngjM3xjDkW8SFgz9G6v/AAroG46MNVO3i/qNWV7jrJbwhdktnEKJuFTkVigYIO9oWJgEmNOpFe1hVfKO1KlwTJUEAiTl0MkHLE67zXlvYYWLVi7h+2TsQtxQUMEKoiHZQR9LUHSBW3o7hHsYZbbHMylsuubKpclEzH6WRCqzzy0pqgx9IOO/Fms9zMrOO1P/AA7ZYJ2h/wDd0OvIP0rt4zi2s4e7cRQzIpKgzlJAMAnoa808F7c4lsQjDtR2ajNoLQWBOVoJLNcYg7Zo8wGHxTcOaxdTNfFs2w2ZYuaZVuTOkiCZ2JMTTqNA7+EcWXEK4Hzd5Dlu2nHett4jZlPJhoR648zGcavJgLeI+b7RzZkZWyfO3UQwM06Zp35V2cY4SbrJftN2OJQdxyAcw3Nq6AYdDzE6bgg15/EeG4h+H27IQG6psEqGXKDbuo7Qx3HcIHmPGlHDfsauvjOPxGHRrpCXraCXVVZLgUfSZJdg8CdIE9a9S1dV0V1MqwBEcwwBB9Yrh4o16/aa0ltrZuKVLuyQgIglVVmzMAdAYHjyrrw+HFu3btroqKFE66KMo+ys8qpUblT4UDOBChdTfteY7+9OLiBtI8qUfhMtk4MRrF62fUG3puOh6H7aJ5I9iOYEVdXn8vYaqs1LtrvpJ8aT+Fx8u4rr8UTcCPpL+766cEBnUT7aVsBbHy3iTzGFtg/3h4eA9orT49p8Iy6HBJ0PSiPOKoJz9/CoX9Z6+4og3hcQ4riLL2gbdo9teFsDM3clXYE93U5U1A61txjil7D4W/fe3bJtBmChjDgKDuRIMyOewrH0jsMz4MpbZuzxCu5WO6ot3FLGTrqw21o/TLDXLuCxNq2hd3tsqgaSWEDcwPbWkVol08d4g9jC3bwVWa3bZyuoByqWIB5bb1x8X4lcs4ftwAzDJK6gHOyroddi87cqw9JOBW3wN9bWGTtGtOqAW0DZipA15GY1mp6TYV7uAKJbd3PZAW9JOW4hYGSF2VudLhi48nb2Ldy4GIuhBP0cpOuhmQRyIrk47xlMKLbOSUuXRbJA+gCrHOf7IIEnkJNFgMNbBfJZNkaEyoUMYIPdBOoAEnTesOJYLtrtq29stZyXe0MDKCyqiqZ6g3NY5VER99djvR1eknFVwmGe8/eygwvMmJyjyAYnoATXpFhAMxpPqpQw/Ar74e7ZxHf7K1csWDMm6GUgXW5B8mRNdZDn86vQxRvXMHasm263Lqpbu7fNrAF0yDrIzKCs6sDyNacEJuXZ6O8cXFo7KpUpcK5TvBAa23/tbZG8CSOVAnE7rYm/YUW4tJbfMxbvC4XAWBtHZnXXeuU8OfD4xLtoXLlq7b7O9rmKFDNp9TMDM6wNe94UVjPbx2KutauG29qyqsqggtbN0sImR9Ma+dVUdCdmC4uXvthr1vsrwTOsNmS4kwWRoBkEgFSNJG9c3B/SBbzvaZTbuozZVb+kRbhTtUP5w01G6k66QaO1hHuYtMUyG2tq26IrRnftCpZiASAoCLAmdTMaVzWuDdvhgl1XtXUu3Xt3NA9om87I6kEjVWWQdCDBFExiNXp4HG3He+hVQLbBQwk5s1tXkjl9KNOlYcB4jexFu3dNtFRy4IDNmGUssjSDJXw3oPRy3fXtziVXOXXvJqt0LbUZwN1Jj6J2I05V53olw/srdrPhXS8GuZnIQQGZmksGMgjKI13pVGp29TCcXa81zsxbK273ZOrEi4ADBbosiWAjURqJgDiOJsb9yxZFvPbtq8OT38xaAsbAZQC2up268HEMC1y9avWrNyziFuBXcwFeyGOdXIPfVkHd3IJG2tT0mwRvq6pZuDEW9cNfWBlYqCGzzoobRlO4B0NFRY1MjdSOWvhWJg78/f7a0EwJ3jXpPPSgIkDrWGS4K/wlLGCIn+kT/N/tTQ8nlSp8KNqcCY1+dt/5xP302KnnVTyR7/CjcMHqfYaqtCp8Pr/CrqKUMH3NJmAf+XsRH6mnr76+HiOv4OIO+8dNNPvpNwTD5fviP6kkT/3F08tfqrX4538Iy6HaZAgVhbzSY5GulAY10/CgURm5ipMStGnPr++vPxePC3EtKue86lgswFQGM7NrlEwBAJJ2GhI9Fxpypcxlq5ZxxxIRrlm5ZW0+QZmtFGZlbKNWU52ByyZjSriCl1XuM9jctpiLeRbj5EdWzpnI7qNKqVJ2BggnSRNCeMXO2vWksBzaVWJNzLmzBioHcMHuka6ba1zcdtHFrbs2laO1t3HdkZAi23DwMygsxKgCBABMnSDjheH58bi+0F0ZkshXXtEViofNDCASJXeadR1IzFhEkwACSTGmmpPlrXm4XiNy6i3LNpTbYShuObbMOTZQjZQdxJBjcCuniuEF6zdszl7RHTNrpmUj1715fCOJNbspaxNq5buW1CkrbuPbfKAM6MisIMTBgjpSiNA2x3HWtYftmsEMHW2yF4ILXRaBBiCJYNtsa2wvE819rFy3kuKgca5kdSSpKtAMgjUEDcb15/pWWvYI5EuS12yQMjZ8qYlGLZYle4pbUT66NFu4fENcYPes3lAF3ITcsxsjhRJtGSQQJVi06HSqihb0G4qXuPasrnNuBcJbKqMRmCSFJLwQYiACNazscYm6bDpkv5M6DNKXVBglXiZBiQVB1G41rz+FM2Fu4gXUdrd+6b1u4iM8F1UNbdVBZSCsgxEHlFbXLBxGMsXlUrbw63O8ylTca4FXKFaGygBiSQJJETvRUB0cP9I1uYVsSyFApuBknMwa2zKV0GrFhAHiKvEcZU4ezftL2gvG1kWcpPakRyMQCSdNlNeVZ4dcXGXreU/FmuLisxgqbkZTbiP00S55jxqcD4ZdTEG0yxYsO12y0aE3tQo107Mm+PJ16U54S1eviuKuMSthbKljbNzMbmUQGVSPoEzLCPAcqljjYF4Ye7bNq4wLJrmS6F+lkYRLAakEA89da4MdeK8RS4y3MgwzqXFt2UMbqMFJVTuFaixdo4nE4ZlQrbsO1wuysmYm21sW1VoaO8SSQBoAJnRVBuzB8Ya5JtWw1sXWtMc8OCjFWbJliAw2zSRB5xXqK0+PlPuKVLuHBxNu/hlupda4BiEKOtu5bEhnfMoUsIGVl1Om4mGgHl6/Opy0ELc0En2eXvrV/dQ5Tr41lK4K3wkE/FABzuII8dYnTaYmma7d3pV+FF4wDTzu2wJ03bnTYoB9XtqsuSPZRuk+FSrNnx9/bUrPVTRUifHb8aSeGMPl7FSBPxVPtt+/uKdHGg8/UaSsBpxzEwo/JLcCR+kN/H8K1w6+ET0O5ffw9v8AvUuyRtA5daCw2mzeMj760Z45T1qY2NVvQevSfH3NaAcvurOSToYPs9zVW1IMAmPH32p7BqTyM6+/jUBHT65+6hA1/EUWbpTgkJnaaHOd58KstHQTMUBaKJk6WFnc71YUbmousztS1w4LduXrBditvKMoOUSs5pjcM2efIeFPGLEmaeXP91SNaTsTczdpdElUtF7QBJZXCCCNYEhrYgDqNiQWnCWwLaAajKCCSSToNSeZO+vWnlFE6A2vv79arPrsasjT1VAT4VITT3+2q8/fxqzQtHq+vzmg0LD1+2hTWrGg09zVFp05+rrSsAuJz1HlI/caoLA2FW59vvyqp9/vqJMn/CqZwB7s/O29j/a2+vbzpuNwA6AyenvFKPwqqTw9gBtcSOcmTHmJimstNXlyR7/CjeRF/A+0fjUqs/n9dSs7U1LA+HqpO4cP5exIBmMJb/zrz66/XThbXrt93Wk/h6j5exGu+DTQb6Mgitfj2nwjLod1OseFWft95oG3nUURX2jrSMYTx0oGXeiG8RQt56GnJJaNE31a/Z7+2gt5Qfqop105TRBqZgPGelUrdZoqtj9VBAa4Pfy3pJvcKxOHxnaWgbli44LZD3kBIzAqdx3V1WTAiKdyOR/CvG4HxLtHxFljmNlyA3Nl5T4jYnnVY5TBTJU4Jw6/cR0EpauE9m8gApcyksOZ+btqAI1JnYTX0RbQUADYaDwApLscTzXsFhbbd1FRmP6RW3OXyAU+simm9jVS4ls6G5mjzUZiCOmWT6qec3uUTbtioAKEXeRFFNSpGWfCqIPSpMirWdfq099d6AFVPqrN9a2ZqzgctuW9TJhJrNp6+VaPQt4VMnBO+E4RgG69taGvKbg95psK9KWPhNQHAlTzuW9p/SnlruOu2tNZX3/Gqnkj3+FG61U9PtqUGQ9T7RUrOlNVOvvFJvDrX/8AoMR0+JpEf9afVv7acpg7+r32pN4ey/L+JOk/E0/zpP3Vt8fXwjLod1319lUyz6vGoW6dKHLAHWeXvrUmMMd9uvvNVckiNvrqgvhRAzI50yCqiIPP2++lWfrH16ChJM9N/t/3qyNo9dAEw9/CodProgaob8qYcHGsQ9vD3WQS6oSvmBv6t48K+ZcE422HFwjVn7sk/pDeeZBE+Prr6fxrDPcsXbdswzW2VTykjT1V8KfFEEIywwbVTyKiIj11eMXFMPlmYmJe5wfiot4pbzyezV2EcywKgfbTl6LWruJvnG3QVQiLKHnIjtI5DKSB5k+JQfRPgwxmN7NzCIC9wc2Cn6I6SXE+E19tVIAAAAGmmkdBR8lRQ+GJnWdlmrDSJ+6hqxM1lDcc7a1GqA7RVGedUFs+m1C1CTUIk1MyYh7zQMtWaFj7aQJ3wqAjASupW7bOxOubwNNy6cqVvhNUHBCSI7e1/m/GmkDqKrLkj2I3kOfy9lSpl8R7+qpWVrbFj1FJPD9OP4knQHCJ6+8gn6jTux0pK4Zcnj2J8MGnX9JPxrbDr4Zz0OgtidI8Pf33o39nlQ5dPDx94q2PKoNds6ac6JtJP3UFkSfEVqvWIqo1DJlHUa0bNtHOgCRqasge0/dRGgFHWrOg2qlJqCmSTXx74QfRtrF9sQCGtXHkdUZt1PUTqPZymvrr3CPzSfKPrmvD49grmKstZewuVjuHBK9G1jXwj8aeOfDKc/j44orfBFgCTiMQRuVtp5DVvb837K+jkxSlguDYuzYFiyVtqojuwS8nVixPdbfwGm+1NNq6W+kpU9CQfYQdqWefFNnjhw4xAwajVdSak1g1ZFZrz860nT30pwGbrUWJ+2hZ9aqdR7RUm0HjWdwe/KrjpVMdpok4KPwmicDG3z1s+wk/dTYfOlD4UrhTBSDB7a2JPiSNxTaop5cke/wo3Hk8frqUGTwqVCqGrafupOwH/wBevzv8STaf+Iv7qcVAkik7BKfl6+f/ALNY8fnF2+qtPj6+EZHRR4VliMQqZcxjMwUebbD1nTzNdGu9Y3rSknMs6EeokT9g9lT5MC3wHy5WJiRttOo1Ik8yPEdaK5xNQqPBy3IjbSVJk66CAazNlW1bUNpuY1+zpWz4dGUBhOWec7ggz1kEjXqarGYopYLxFe9IJAZVOg0LXDbHP9IezWtbeJQ5YBGZnQeaZgTvtKH6qP4khk5RvOk7588/39fOgOFTp+cWGp3Mkka88zec09ACzj1lFJ1bNE88szz8GPkPCqHE7ZQuAxCrmaIBGmoIJEHT6xuKLE9laTM4gSNYJiCSPHcn2nrVKlpsyhRMZGEGSq7KT0hjHUGRT0DW9eyxIIJnTTQhS0bxsK5xxVQQCGBOWAY2ZXIMzH9Gw3nTxFatiLbwSDoWAkEagMHHqysKxsLZuRk1gK4MmQCGCkGZiCwieZ60qoCfiKd7UnK4Qxpr5kwByk8xFHisUqTIbQA6CZBbLsNTqdgK5Q9g+EiNZEgAtBnQiHOn9o+NbnEWmIO5OSNDz7y/WJ+2igtcesrALBmhSCsHuF9822UE0Hykvd+l3iQPo8iB16ttvptWiNalYWJuNlgR85D5z7A+vPXrWFi5YcKFE5gcoIbYhGO/gyHwnwMFQBtxVBJIbQkcoJGcGNddbbeOq6a1rdxyr2mjfN/SjLtlDyO8J0YVFw6wFInUmDqJM5vOcze2jOFQAiNGENJOvdC6+oAT0FFwGF7HqvaSDNtc7DSQIJ6wdByP5w61Zxq5guVg07d3WQT1jQKefSjuYRDuoMhgfEP9IeRgewVd6wsyV13kSCIkSDuDBb2mp0NiOKIxgTMxBG5z5Cs7SrAz7RNdXKsRhk5qNwduamVMdQdZoidfGllMdDgn/CvHxAnkL1ok/wDvE69JpvBBik74WO9w8gc71odd238acTvTy5I9/hRzSLL41KEv4/UalRcKqWxQdNfClLA2x8t3o3GFiPDNaM/bTLauGdYHLSlvCD+WbxkSMKNOktbOv93etPjmNfCcjaJ0+3ahIM9K1Nyh29dTIBa57HWittIjX91Ty1rJBv7786V0bYmoasL50FwDx/CqJniLKuCrbSDzG3lvVWraqTlBnQepRAHsmtLYAmqDz4fd+6lYZjBqVgjmx0J0L5s+vjmPlRWcKqsSqxvOp1JMnTzHqrYH30qgT7adimFvCKMoGmUEDU89999qBsCsCAdMuzH8wQPtrr86rPFFinLbwoBBGbRi0EnRiGk+xmo7WCQBF/NQDKCeggc945+PjW0686uKAG4KhatGMDlWFwGDpsPbSnQLzdatW1/GoHBHOapVBpGtWHLWajLQEwdPfxqluSTSsUTfhZH8nk7EXrX+fp9fqpwZ/efrpT+FVS2Cgc79kf459VNianaqy5I9/hRvIsw6mpUnz+v8alQsFoDyjr9f2Uu4LGYf4894FszoLeYkZNMukRI1Uak8ztTNcEDSDNeVZ9HbQu5zMDUJ+aD1/AVeFRuccP8As2xHpLhEYo+KsqwMFWuIGBHIgmRWNv0twR/rmGj/ALqfjXRiPR3COSXwuHZjqWNpCSfEkSd6Cx6N4QTGEsDytW9R/dq/p3Zag/hbgJ/K8NP/AHbf40N30qwP65hwY/4qDT21u3o5g472Fw5G/wDM29/7tZJ6O4ONMJY/ZJyOn5vhSmcO41CPSvBHbF4aPG6pA/xaVonpTgTEYvDnlpdSAeQ+l4GiuejuEI/JLGv/ACk16j6PSrvejuDaZwmHOmpNq3rPXu+dP6dxqxX0swJkfHMP+1T/AFVD6V4Ef1zDePztv/VW/wAgYUj8lsRB/ok/DSgHo3gzAOEw5HL5q3zn+zR9O41CPSrA/rmH03+dT8fKp/CzA/ruH8jdT8a0/g1hNjhcP+xT/T4A1B6NYP8AVcPp/wApPwp/TuNWbeluB/XMP+1Tl/7aUI9KsF+t4fX/AJqa+WutGPRvB6/xTD/sre/93nUb0awR0ODw2u/zKdf+nrSng7jUJ9LcDt8bw/XW6mv10Y9LcBGuMw37VPxrQejGDj8lw8dOyTpH6PSp/B3CbfFcPt/wk/Cn9O5asP4WYKPyzDx17VPxoG9LsDyxmH/ap+NbH0ewgj+K4fSAPmk/0+JoH9HsLr/FrAnf5pPL9GlPB3OLYt6V4IH8sw/l2tvfx71T+FeC5YzDaf8ANT8atfRrBn+q2P2Sc991ov4O4TUfFsPH/aT8Ki8O5/ZmPSvA/reH8D2qfjUX0rwM/leH/ap+NbL6N4SABhcP1/mk36/R30oT6OYT9Vw/ieyTXz01o/x9x9nnel1/D3rS2nLMCyuOzIBEaq0kERrMc69q3jVdVZDIP27Qfwrg4hwK1cCx3MoAGUAadIiNgI6V2YTDJbACrAHLx6+zWpyyicahrWNabiOMPX/DUqG6vQ/XUrG+4rs7gdD4VmrnMPH8KlStUQ0nSiYQalSgKuHUigstpHiaupT6k2U+/qrDCHU/+v31KlUTot8/Kszz9VSpSkxn8Kit3Seev2VKlBBXYev7aijWpUok4Wi6keMeqic61KlECUI1HvyFAza1KlEhXjQkaN5fjUqVJrTb21SmRr0/GqqUAJoXG3vyqVKiThlb1APhUqVKzaP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2" name="AutoShape 10" descr="data:image/jpeg;base64,/9j/4AAQSkZJRgABAQAAAQABAAD/2wCEAAkGBxQTEhUUExQWFhUXGBwbGRgYGRoaGhccHBgcHBwXHBofHCggGhwlGxgXITEhJikrLi4uGiAzODMsNygtLisBCgoKDg0OGxAQGywkHyQwLywsLCwsLCwsLCwsLCwsLCwsLCwsLCwsLCwsLCwsLCwsLCwsLCwsLCwsLCwsLCwsLP/AABEIAQMAwgMBIgACEQEDEQH/xAAbAAACAwEBAQAAAAAAAAAAAAACBgABAwQFB//EAE8QAAIBAgQDBAQJBgwGAQUBAAECEQADBBIhMQVBURMiYXEGgZHwBxQVIzKhscHRNEJSVJPhFiQlM0NEYpKistLxU2Nyc3SCwjVkg4SjJv/EABkBAAMBAQEAAAAAAAAAAAAAAAABAgMFBP/EACYRAQACAQIGAwEAAwAAAAAAAAABEQIhMRIyQWFxgQMiwVEjQvD/2gAMAwEAAhEDEQA/APowTTSiD8tff99UDHnHq250orh8V8ZnXODq/wCZl6eX9nf7a5GGNvdjje8myda1C0sY/h3ETcZrOKw6pPdV7JJGmsmesx7msvifFT/XMN+wb/VNVGHeGcz2NybVQpV+T+LHX45hh1iw33tV3OHcWA0xmGiP1cj/AOVVwd4K+xqNRhpSv8n8WG+Lwn7FjH+L7aO7gOKx+WYaf/HP3v50cEf2CvsZT16VQNLHyfxX9cw3rw7af4/fShfh3FeWMw3rw5HqHfNHB3g77Gwa1CtKlzA8WjTGYQf/AIGn62NWMDxWfy3DR/459X59HBH9grM7iNKsD2++tKl3h3Fp0xmFjl8w341F4fxXnjMNP/jk/Xno4I/sC+xqg+/OrPlSp8ncW/XcN+wOuu30qscP4tOuMwo8sOT/APLlrRwR/YOzXl51TL1E+NK1zAcW5YzDc/6AxH9461RwPFuWMw2kf0Dew9+lwR/YFyaM2ug1obgPL31pc+TeK6fxzDDTcYc/e/4VkeH8W1/jmFPnYb7jRwR/YF9jVlETQATB9nt6UrjAcWn8rwuh27Bv9VW/DuKgQMZhx/8ArkfXnNLgj+wdmce/3VYpV47hcSRbBm4oA+gPz+bEAczMcht5+/w4XFtr2xBYbx56SeZ8ft3qZxiItpOMVduoqfCpRx5VKnRLO0aUeH3j8uYkT3fitsxOhJKyY6wI9VNIOsUmYR543iQD/VLciI2Zfx+vwq/jnSfCcuh6tCRVIvrq7J/H21SuN+ftqTaKdKJT7KC2fOjB9zVQQoiqJ061IohvTJmG8YotOmv41G31oSPZzoMR8KE/XUPjRzr7/bSIJaqHnUZ9veaKaYUoNWauCPvoSJpBU0Cfb9VWVoiOo08ffwoMOcevz+urubb61M3QVS6fdpSkAtnQe/Ojnn7YobTaeXvyoneKm9DKHwpMfk9ikznTYxO+kzsdJ8DTUza+FKnwoN/ECOt21vp/SDn99NhE1c8ke/wo3VPvNSpnqqztS1POKSeHofl3EHecKv8AmSnhUHvoaS8En8v4j/w00n+2n760+ONJ8Jy6G1L1aBhtyn7f96EoNB++pcU/XWWqm6mfZRDzrzRjGa49u3HcClmaYlphQBuYEnUASN9YrEcSe12XaKgz3chOYxlyOwcac8kQdpraIRb1p0++qUbbV52G4mHvtbXKyrbV8wMmWZly/wCGfXRcN4qLr3reUg227p/TQyM48M63Bz0APOnUh6Dj6veaELqRXkcP4w9xkBRYftBKmShtvlhh0aDBnTbXeuvh+Ka6boIC5LjIInWANfD6VE40LdpXfrULV4fDuLs9q5cARyqM3ZW2l5XMAseOXSu3hOL7Vc4ZHQmVZJjoVIOoYGQQdRGsGicZgW71NHOvvvXlWeKK2Iu2PougUgnZwVUtH/TnWf8AqWr4dxdLtp7sFVRnGu+VdQ0cpWGA31FFSHpT++p5RXjWuMhrAutbIfOLfZHcXS4QLMbZiDmj6JmK70N7Msi2QZzRIK6ab/SEwOW9FSLdFUx0jrvXm8I4s19VZVXci4Z0Vhsg5ltiZgCRvyu1xPNeuWVXvBcyM30bhBi4BzhGZAfFqOGRb0SKuK8rBcYN3IFTviReUn+aI0K+JLDu7Ar3uYmn4o4uW7L9mt1kVtSwW40ntEtnqoGaDJgjoTROMi3oqDJ5a/dREaCZOtZ2TLN5/dWhmsllP4TlDYEzsbtvUf8AXI9pgU1cqUfhSYjA5gPo3bZAHPUiNORmD4E03E1c8ke/xMbynaeH2VKox1qqzWIj3++kvBkfLuIMmRg0GvPvrr4bCmo3OtJ3Dgfl7Ekc8Ikf3k1+o1fxzcZeEZdDtMma0XY6ViujR1rQeBB1qIlTifhp7U3rTlHYBXESj5ZgkSCCMxEgjxnSjxGAZzZLXJKXO0+jAPdZMsToIc85kDxrrz9KO2vrnrrVxlKZhy4jAt2r3UuZS1pbY7s5YLEONd++d9NB68cNwZUe1ct9w20KGBpcUhfpeIKgg7+0z6sb1I61fFJU8exwIIFZXK3ELd8KO8ruWa267MJOnMQINdWEwFy27EXAQ7s5BQcwBlBzbaA9fGuzcmou/lRxSKedgMA9pAgu7A5T2YkEtMnXXciNK6eHcPFprjSC11s7wuUTlCyBryUSSSTXTAn7aoL40uKRTy8TwFLhlmM9oXldDBQI1o7yjIIP3ECLbg+twZ+5durcZMo/NCDICCO6ezWdOZ5GK9aPVVHwNPikU8W76PW2NzUqlxkbIoAyXLcZbyEbN3UncdweM+jZs3QQXuho/sQW0iWIMeMACukXPCenvNER7/vouaFPFwvo/wBkUa3cKuujEKIurJIFxJgwSYYEEdYJq14Eq9iytFy0xY3Mom5mBDhxzzST5wRXsHl51CfeafFIpx4bBdncvXM09qysRERCKkA89FB15k+VZcQ4Z2pAZhkDI4GUFgyMGBVp01G8T0iu9pjSoR00996m5uzZL+dyk1otAjzIPKjI61EGUfhNWcGAZ/n7XOPzv9jHhTSpMefv50p/Ces4LePnrZ9hnemz7arLlj3+FG8gyGropHvFSs9FOK3BMUq8LP8ALuIGumET/Mv403W7fTpSphI+Xr8c8Enr+cT91V8O2Xgsuj1/S/Fvash0cr89ZUsBPde8isIIM90nYTXVw+GW4FvXH70SRla2cq90SiyNc2o586rjvDnxFtURlUi5beWkj5u4rhYHUrG9dgt3oeeyzH6H0so8WO55aabVUcpdS7wvG37jHBu5F+ywN26MvftTKMoiAXBCkR3YbaVNdvpX2tjCYm/bv3FZLZZF7hVSB0Kmdp9dWfR0gWbltwMRbclrrSRdD/zqvESGMEfolVjaK9D0i4a+Iw12wGVWuoULGSBO5jQn6q0uOKJT0dOHwrLmJvXGBUDK2XumdSpVQZ159BSrwPi157WCdL/bXLhHb2zkPdIOZ4UA2ypy66AkxGopxTMV1jNHjE+zalyx6MsuGsW+0VMRhx81eUH1hkJ1RhIKz6wdjGYrUS7eP4x0tMLTKt642S0WjRiCSxnTuorNrzUDnXM3pMBw/wCOZRmygFM2na5hb7Oegu6E9BNb/J9xr63LvZMEQqqLmHeYjM8GRsoAG411M6YH0XB+M22IOGxJzdnqGtuVAYqdoJCt4EE6zSjhqhNvQXh9wpriLguR9IBQobwQqQVnrJjnNeBc47dfh926SLV6zdNp2T6Oa3eFtiAwMKVMwdp30mvdwtnFogRntOyiBdKsCR1ZBozdYZQTyFcmJ9HT8TbD2mEu4d3ualmNwXHcgRqxB0EAT4RTiuoacNxLnFOiXe2sdmDmlW7O5m+gHUANK96DqNOoobpuHHtaNx1t/F1cKuUd43CszlPIDSYrbEcJcXhiLDLbcgC8hBKXgNpiCHWTDdCQQRVPw68MUcQptmbItlDmBkMWzZgPGIjxo0DAYy9YxdmzcftbV/OEdgoe26KXKMVADKVBgxIK85rXgWKuMuKL3GYpfuosx3VT6I0A8d9a6rfDGe8t68VLWwwtooIVM4AZjJlnIETpAnTUk4cN4dctLiAWQm9cuOIkBe0I7rdYjfnJ0FO4oauP0d4657Oxi4W86BrdwCExAyycv6NwDdPWNJA7+BXz2Vxrjlst28MzRoiXXA2A2QDU+M0HyMtzC28PfAbIiDMkiGQAC4p3RtMwg6eNcy8Fu/FTh2ui5muMblxhDXEa7nZCAIzMpKE+JMa0TwyNVejHGHvPet3YDd27bAj+ZufRU6/TRgQ3mOtY47HEY29afEmygw1t11QZXL3VLDMDm0Ve6ZHtru4hwgm/h79jJbe1mDAjS5bYQyGNtQrA8iuxoMTwdmxNy64ttbu2UssjfoqzsTtBntIjwpTOO412c5XGXMHauA5MUArMkALcIMlGBBKBwI01UmtsJxL44UayzJbTW7tmz7dgZBgoZLRzygHetuE8Pu2QLbXBcsqT2Zae0VY0RjrnA2DaGImd6vgfDnsLcDFTnu3Loyzp2jlsuvSYmlMxqdPD+FK4UwOYRpdtjvGBqSN+W9NtJ/wtH+Ic4F214x3429dN2frUZcke/wAON5Q+VVVm4fD21VZ2pkt9DsDHiCPtpW4fHy9eOU/kSj/+i6/Z7abFBEe/uaWsAP5bvMeWEAP960QfLU1p8XXwnLobGInQbdQdPuosw+v3FTLrI50RYjSJ6CkEQxqJ8qC42h09+kUYbn7++tU48ZokJnpYxXE763MYBeVBZVDbzopUlkLZWiGYSABlIOvOmdVPXx9/flXmYHhzrisRdZUy3OzyEGWGRSpkZYE+Bq8Cly2+KXLt63ZUdnc7Bbt6dTbz6LbUHQtmV9TMBdjOlcUx13CtZZm7Ww9xbbyqh7ZdsquCoAK5iAQROsg8jvj+E3FxQxVgrmKdnctuSFuKCWUhgDkdSTBgggkeIvG8PbEm2LoRLaXFuFFYu1xlMqCcoCqGAY7k5RtrNaeicOK4heGIxdsXlRbNq1cQuqlc1ztZD8yvzYgAg6miucWvZ+HAjsjiZ7W2QDkIsNdgE6jvLHlXXhuH3Bjb99lTJcS0i6ksDbNySRl0ntOR5UXHeHNcaxdtEdpYuF1DSFcMjIykjUHKxgwdetO42/7YqkfGcU6XsIqtC3bzI4gbCzcuSCRIM2wPIms8Pjrnx67ZLTbSzbuAQJzO9xTrEkDsx7TWlzC3Lt2y90Ki2SzKAxdmcoUBJygBQrvprMjaKwODvjG3L6JbZHs27YBuFWlHuNP82RHzkb8qWhvS4liuztM8SQIUD85icqJ5sxA9dcPo7xB79kG4Mt1C1u6IiLiEBiByVtHHg4qsXgbl82RdS32anPdUMWzPlhVyle8gYsZMGQpissHwZrGKuPZVBYuoudAcpW4sjOq5YIZYB1H0RRpQ6vPHFcSLN26rh2t4lrQtlV+cVb2QAZROfLrO3OIprneaVsP6MMVulwlu8cRcvWb1s5mQsxKySonQ5WXUEE0xYB7uWL6oHG+RiVP9oAgFesaxtJozqdhDfNp4x7Kg11qGq61moJP2VZfry94qpM7VRj8akyd8Lqk8OI63bQ8Iz8+usU3RB/dSf8LJjh52EXrWvjm38NxTe2o3qsuSPf4Ucw8h6fZUrLtT0Hv66lZLaEa6e/40tYG2Dxq80ifioBEiRLW9/Z782DtDzPhSxwy6PlrEgjUYVDm8MyafVWvxTv4Rl0OYcCvEOOvti7thGthUtW7gJRixLtcUgxcAIHZz669kIdOteK2Hupjrl4WWuI1i0gIa3mzI9xiYZx3YuDXqNqrHqUrwvFnGIGGvhA7oXtXEnJcCEBlykkowkGJII51z8E4revMSz4cZL922UytmK23dZBNzQnKD9GInauxME9/EJfujItlXW3bkFizwGZ40BhYCgncmdYHHwHhr2pFzDd44m7dW5No5VuXGYEnNmzBGIgA+dVUUVuzAcVdsZfsHL2dtLTghTmJuG4CCZjTs+Q50Z4hc+OiwcvZ9gbuxzznCZZmI1nauG1h7qY2/f7BnS5btIuVkmbZuEkhnGnfEeRrS7YvDE2sSqZvmTau2wy5hLBwyMYVoYRBIkGZ0gqN9f4bsuYlxjFs93szae4dDmBVkWAc0R3525VzcC4o+JAdXtwHZbtrK2e1EwpOb6cgTIAIJI5Uduxca+b7oUC2yiLILHMysxaCQB3UAAJ5ma5FwDXMVZxPYmw6hlvEsp7VShAt90nMA5DBmAIjbWnoTW3xso+NN4qLOGCmVU5iDbFwk97UjYQBXVZ+MXLYuTbtlhmFtkZonUKzBxJ8gB51w3eCG63EEuoVt4kKEYFZhbQQmAZBkSPDeNq6uG4jEW7apesm5cUZe0tumS5GzHMwZCdyIMSdTRMR0DjHpC74a5cW2BftXRae0W07TOiwGjYhwQ0cxI0r0eH8YXEWXe13HSQyODmtOBqjqD9YMEagmvNfg1xLN2AHvX8Ql64FICrluW2yDMRIW3bCzzImBOnXxngjM3xjDkW8SFgz9G6v/AAroG46MNVO3i/qNWV7jrJbwhdktnEKJuFTkVigYIO9oWJgEmNOpFe1hVfKO1KlwTJUEAiTl0MkHLE67zXlvYYWLVi7h+2TsQtxQUMEKoiHZQR9LUHSBW3o7hHsYZbbHMylsuubKpclEzH6WRCqzzy0pqgx9IOO/Fms9zMrOO1P/AA7ZYJ2h/wDd0OvIP0rt4zi2s4e7cRQzIpKgzlJAMAnoa808F7c4lsQjDtR2ajNoLQWBOVoJLNcYg7Zo8wGHxTcOaxdTNfFs2w2ZYuaZVuTOkiCZ2JMTTqNA7+EcWXEK4Hzd5Dlu2nHett4jZlPJhoR648zGcavJgLeI+b7RzZkZWyfO3UQwM06Zp35V2cY4SbrJftN2OJQdxyAcw3Nq6AYdDzE6bgg15/EeG4h+H27IQG6psEqGXKDbuo7Qx3HcIHmPGlHDfsauvjOPxGHRrpCXraCXVVZLgUfSZJdg8CdIE9a9S1dV0V1MqwBEcwwBB9Yrh4o16/aa0ltrZuKVLuyQgIglVVmzMAdAYHjyrrw+HFu3btroqKFE66KMo+ys8qpUblT4UDOBChdTfteY7+9OLiBtI8qUfhMtk4MRrF62fUG3puOh6H7aJ5I9iOYEVdXn8vYaqs1LtrvpJ8aT+Fx8u4rr8UTcCPpL+766cEBnUT7aVsBbHy3iTzGFtg/3h4eA9orT49p8Iy6HBJ0PSiPOKoJz9/CoX9Z6+4og3hcQ4riLL2gbdo9teFsDM3clXYE93U5U1A61txjil7D4W/fe3bJtBmChjDgKDuRIMyOewrH0jsMz4MpbZuzxCu5WO6ot3FLGTrqw21o/TLDXLuCxNq2hd3tsqgaSWEDcwPbWkVol08d4g9jC3bwVWa3bZyuoByqWIB5bb1x8X4lcs4ftwAzDJK6gHOyroddi87cqw9JOBW3wN9bWGTtGtOqAW0DZipA15GY1mp6TYV7uAKJbd3PZAW9JOW4hYGSF2VudLhi48nb2Ldy4GIuhBP0cpOuhmQRyIrk47xlMKLbOSUuXRbJA+gCrHOf7IIEnkJNFgMNbBfJZNkaEyoUMYIPdBOoAEnTesOJYLtrtq29stZyXe0MDKCyqiqZ6g3NY5VER99djvR1eknFVwmGe8/eygwvMmJyjyAYnoATXpFhAMxpPqpQw/Ar74e7ZxHf7K1csWDMm6GUgXW5B8mRNdZDn86vQxRvXMHasm263Lqpbu7fNrAF0yDrIzKCs6sDyNacEJuXZ6O8cXFo7KpUpcK5TvBAa23/tbZG8CSOVAnE7rYm/YUW4tJbfMxbvC4XAWBtHZnXXeuU8OfD4xLtoXLlq7b7O9rmKFDNp9TMDM6wNe94UVjPbx2KutauG29qyqsqggtbN0sImR9Ma+dVUdCdmC4uXvthr1vsrwTOsNmS4kwWRoBkEgFSNJG9c3B/SBbzvaZTbuozZVb+kRbhTtUP5w01G6k66QaO1hHuYtMUyG2tq26IrRnftCpZiASAoCLAmdTMaVzWuDdvhgl1XtXUu3Xt3NA9om87I6kEjVWWQdCDBFExiNXp4HG3He+hVQLbBQwk5s1tXkjl9KNOlYcB4jexFu3dNtFRy4IDNmGUssjSDJXw3oPRy3fXtziVXOXXvJqt0LbUZwN1Jj6J2I05V53olw/srdrPhXS8GuZnIQQGZmksGMgjKI13pVGp29TCcXa81zsxbK273ZOrEi4ADBbosiWAjURqJgDiOJsb9yxZFvPbtq8OT38xaAsbAZQC2up268HEMC1y9avWrNyziFuBXcwFeyGOdXIPfVkHd3IJG2tT0mwRvq6pZuDEW9cNfWBlYqCGzzoobRlO4B0NFRY1MjdSOWvhWJg78/f7a0EwJ3jXpPPSgIkDrWGS4K/wlLGCIn+kT/N/tTQ8nlSp8KNqcCY1+dt/5xP302KnnVTyR7/CjcMHqfYaqtCp8Pr/CrqKUMH3NJmAf+XsRH6mnr76+HiOv4OIO+8dNNPvpNwTD5fviP6kkT/3F08tfqrX4538Iy6HaZAgVhbzSY5GulAY10/CgURm5ipMStGnPr++vPxePC3EtKue86lgswFQGM7NrlEwBAJJ2GhI9Fxpypcxlq5ZxxxIRrlm5ZW0+QZmtFGZlbKNWU52ByyZjSriCl1XuM9jctpiLeRbj5EdWzpnI7qNKqVJ2BggnSRNCeMXO2vWksBzaVWJNzLmzBioHcMHuka6ba1zcdtHFrbs2laO1t3HdkZAi23DwMygsxKgCBABMnSDjheH58bi+0F0ZkshXXtEViofNDCASJXeadR1IzFhEkwACSTGmmpPlrXm4XiNy6i3LNpTbYShuObbMOTZQjZQdxJBjcCuniuEF6zdszl7RHTNrpmUj1715fCOJNbspaxNq5buW1CkrbuPbfKAM6MisIMTBgjpSiNA2x3HWtYftmsEMHW2yF4ILXRaBBiCJYNtsa2wvE819rFy3kuKgca5kdSSpKtAMgjUEDcb15/pWWvYI5EuS12yQMjZ8qYlGLZYle4pbUT66NFu4fENcYPes3lAF3ITcsxsjhRJtGSQQJVi06HSqihb0G4qXuPasrnNuBcJbKqMRmCSFJLwQYiACNazscYm6bDpkv5M6DNKXVBglXiZBiQVB1G41rz+FM2Fu4gXUdrd+6b1u4iM8F1UNbdVBZSCsgxEHlFbXLBxGMsXlUrbw63O8ylTca4FXKFaGygBiSQJJETvRUB0cP9I1uYVsSyFApuBknMwa2zKV0GrFhAHiKvEcZU4ezftL2gvG1kWcpPakRyMQCSdNlNeVZ4dcXGXreU/FmuLisxgqbkZTbiP00S55jxqcD4ZdTEG0yxYsO12y0aE3tQo107Mm+PJ16U54S1eviuKuMSthbKljbNzMbmUQGVSPoEzLCPAcqljjYF4Ye7bNq4wLJrmS6F+lkYRLAakEA89da4MdeK8RS4y3MgwzqXFt2UMbqMFJVTuFaixdo4nE4ZlQrbsO1wuysmYm21sW1VoaO8SSQBoAJnRVBuzB8Ya5JtWw1sXWtMc8OCjFWbJliAw2zSRB5xXqK0+PlPuKVLuHBxNu/hlupda4BiEKOtu5bEhnfMoUsIGVl1Om4mGgHl6/Opy0ELc0En2eXvrV/dQ5Tr41lK4K3wkE/FABzuII8dYnTaYmma7d3pV+FF4wDTzu2wJ03bnTYoB9XtqsuSPZRuk+FSrNnx9/bUrPVTRUifHb8aSeGMPl7FSBPxVPtt+/uKdHGg8/UaSsBpxzEwo/JLcCR+kN/H8K1w6+ET0O5ffw9v8AvUuyRtA5daCw2mzeMj760Z45T1qY2NVvQevSfH3NaAcvurOSToYPs9zVW1IMAmPH32p7BqTyM6+/jUBHT65+6hA1/EUWbpTgkJnaaHOd58KstHQTMUBaKJk6WFnc71YUbmousztS1w4LduXrBditvKMoOUSs5pjcM2efIeFPGLEmaeXP91SNaTsTczdpdElUtF7QBJZXCCCNYEhrYgDqNiQWnCWwLaAajKCCSSToNSeZO+vWnlFE6A2vv79arPrsasjT1VAT4VITT3+2q8/fxqzQtHq+vzmg0LD1+2hTWrGg09zVFp05+rrSsAuJz1HlI/caoLA2FW59vvyqp9/vqJMn/CqZwB7s/O29j/a2+vbzpuNwA6AyenvFKPwqqTw9gBtcSOcmTHmJimstNXlyR7/CjeRF/A+0fjUqs/n9dSs7U1LA+HqpO4cP5exIBmMJb/zrz66/XThbXrt93Wk/h6j5exGu+DTQb6Mgitfj2nwjLod1OseFWft95oG3nUURX2jrSMYTx0oGXeiG8RQt56GnJJaNE31a/Z7+2gt5Qfqop105TRBqZgPGelUrdZoqtj9VBAa4Pfy3pJvcKxOHxnaWgbli44LZD3kBIzAqdx3V1WTAiKdyOR/CvG4HxLtHxFljmNlyA3Nl5T4jYnnVY5TBTJU4Jw6/cR0EpauE9m8gApcyksOZ+btqAI1JnYTX0RbQUADYaDwApLscTzXsFhbbd1FRmP6RW3OXyAU+simm9jVS4ls6G5mjzUZiCOmWT6qec3uUTbtioAKEXeRFFNSpGWfCqIPSpMirWdfq099d6AFVPqrN9a2ZqzgctuW9TJhJrNp6+VaPQt4VMnBO+E4RgG69taGvKbg95psK9KWPhNQHAlTzuW9p/SnlruOu2tNZX3/Gqnkj3+FG61U9PtqUGQ9T7RUrOlNVOvvFJvDrX/8AoMR0+JpEf9afVv7acpg7+r32pN4ey/L+JOk/E0/zpP3Vt8fXwjLod1319lUyz6vGoW6dKHLAHWeXvrUmMMd9uvvNVckiNvrqgvhRAzI50yCqiIPP2++lWfrH16ChJM9N/t/3qyNo9dAEw9/CodProgaob8qYcHGsQ9vD3WQS6oSvmBv6t48K+ZcE422HFwjVn7sk/pDeeZBE+Prr6fxrDPcsXbdswzW2VTykjT1V8KfFEEIywwbVTyKiIj11eMXFMPlmYmJe5wfiot4pbzyezV2EcywKgfbTl6LWruJvnG3QVQiLKHnIjtI5DKSB5k+JQfRPgwxmN7NzCIC9wc2Cn6I6SXE+E19tVIAAAAGmmkdBR8lRQ+GJnWdlmrDSJ+6hqxM1lDcc7a1GqA7RVGedUFs+m1C1CTUIk1MyYh7zQMtWaFj7aQJ3wqAjASupW7bOxOubwNNy6cqVvhNUHBCSI7e1/m/GmkDqKrLkj2I3kOfy9lSpl8R7+qpWVrbFj1FJPD9OP4knQHCJ6+8gn6jTux0pK4Zcnj2J8MGnX9JPxrbDr4Zz0OgtidI8Pf33o39nlQ5dPDx94q2PKoNds6ac6JtJP3UFkSfEVqvWIqo1DJlHUa0bNtHOgCRqasge0/dRGgFHWrOg2qlJqCmSTXx74QfRtrF9sQCGtXHkdUZt1PUTqPZymvrr3CPzSfKPrmvD49grmKstZewuVjuHBK9G1jXwj8aeOfDKc/j44orfBFgCTiMQRuVtp5DVvb837K+jkxSlguDYuzYFiyVtqojuwS8nVixPdbfwGm+1NNq6W+kpU9CQfYQdqWefFNnjhw4xAwajVdSak1g1ZFZrz860nT30pwGbrUWJ+2hZ9aqdR7RUm0HjWdwe/KrjpVMdpok4KPwmicDG3z1s+wk/dTYfOlD4UrhTBSDB7a2JPiSNxTaop5cke/wo3Hk8frqUGTwqVCqGrafupOwH/wBevzv8STaf+Iv7qcVAkik7BKfl6+f/ALNY8fnF2+qtPj6+EZHRR4VliMQqZcxjMwUebbD1nTzNdGu9Y3rSknMs6EeokT9g9lT5MC3wHy5WJiRttOo1Ik8yPEdaK5xNQqPBy3IjbSVJk66CAazNlW1bUNpuY1+zpWz4dGUBhOWec7ggz1kEjXqarGYopYLxFe9IJAZVOg0LXDbHP9IezWtbeJQ5YBGZnQeaZgTvtKH6qP4khk5RvOk7588/39fOgOFTp+cWGp3Mkka88zec09ACzj1lFJ1bNE88szz8GPkPCqHE7ZQuAxCrmaIBGmoIJEHT6xuKLE9laTM4gSNYJiCSPHcn2nrVKlpsyhRMZGEGSq7KT0hjHUGRT0DW9eyxIIJnTTQhS0bxsK5xxVQQCGBOWAY2ZXIMzH9Gw3nTxFatiLbwSDoWAkEagMHHqysKxsLZuRk1gK4MmQCGCkGZiCwieZ60qoCfiKd7UnK4Qxpr5kwByk8xFHisUqTIbQA6CZBbLsNTqdgK5Q9g+EiNZEgAtBnQiHOn9o+NbnEWmIO5OSNDz7y/WJ+2igtcesrALBmhSCsHuF9822UE0Hykvd+l3iQPo8iB16ttvptWiNalYWJuNlgR85D5z7A+vPXrWFi5YcKFE5gcoIbYhGO/gyHwnwMFQBtxVBJIbQkcoJGcGNddbbeOq6a1rdxyr2mjfN/SjLtlDyO8J0YVFw6wFInUmDqJM5vOcze2jOFQAiNGENJOvdC6+oAT0FFwGF7HqvaSDNtc7DSQIJ6wdByP5w61Zxq5guVg07d3WQT1jQKefSjuYRDuoMhgfEP9IeRgewVd6wsyV13kSCIkSDuDBb2mp0NiOKIxgTMxBG5z5Cs7SrAz7RNdXKsRhk5qNwduamVMdQdZoidfGllMdDgn/CvHxAnkL1ok/wDvE69JpvBBik74WO9w8gc71odd238acTvTy5I9/hRzSLL41KEv4/UalRcKqWxQdNfClLA2x8t3o3GFiPDNaM/bTLauGdYHLSlvCD+WbxkSMKNOktbOv93etPjmNfCcjaJ0+3ahIM9K1Nyh29dTIBa57HWittIjX91Ty1rJBv7786V0bYmoasL50FwDx/CqJniLKuCrbSDzG3lvVWraqTlBnQepRAHsmtLYAmqDz4fd+6lYZjBqVgjmx0J0L5s+vjmPlRWcKqsSqxvOp1JMnTzHqrYH30qgT7adimFvCKMoGmUEDU89999qBsCsCAdMuzH8wQPtrr86rPFFinLbwoBBGbRi0EnRiGk+xmo7WCQBF/NQDKCeggc945+PjW0686uKAG4KhatGMDlWFwGDpsPbSnQLzdatW1/GoHBHOapVBpGtWHLWajLQEwdPfxqluSTSsUTfhZH8nk7EXrX+fp9fqpwZ/efrpT+FVS2Cgc79kf459VNianaqy5I9/hRvIsw6mpUnz+v8alQsFoDyjr9f2Uu4LGYf4894FszoLeYkZNMukRI1Uak8ztTNcEDSDNeVZ9HbQu5zMDUJ+aD1/AVeFRuccP8As2xHpLhEYo+KsqwMFWuIGBHIgmRWNv0twR/rmGj/ALqfjXRiPR3COSXwuHZjqWNpCSfEkSd6Cx6N4QTGEsDytW9R/dq/p3Zag/hbgJ/K8NP/AHbf40N30qwP65hwY/4qDT21u3o5g472Fw5G/wDM29/7tZJ6O4ONMJY/ZJyOn5vhSmcO41CPSvBHbF4aPG6pA/xaVonpTgTEYvDnlpdSAeQ+l4GiuejuEI/JLGv/ACk16j6PSrvejuDaZwmHOmpNq3rPXu+dP6dxqxX0swJkfHMP+1T/AFVD6V4Ef1zDePztv/VW/wAgYUj8lsRB/ok/DSgHo3gzAOEw5HL5q3zn+zR9O41CPSrA/rmH03+dT8fKp/CzA/ruH8jdT8a0/g1hNjhcP+xT/T4A1B6NYP8AVcPp/wApPwp/TuNWbeluB/XMP+1Tl/7aUI9KsF+t4fX/AJqa+WutGPRvB6/xTD/sre/93nUb0awR0ODw2u/zKdf+nrSng7jUJ9LcDt8bw/XW6mv10Y9LcBGuMw37VPxrQejGDj8lw8dOyTpH6PSp/B3CbfFcPt/wk/Cn9O5asP4WYKPyzDx17VPxoG9LsDyxmH/ap+NbH0ewgj+K4fSAPmk/0+JoH9HsLr/FrAnf5pPL9GlPB3OLYt6V4IH8sw/l2tvfx71T+FeC5YzDaf8ANT8atfRrBn+q2P2Sc991ov4O4TUfFsPH/aT8Ki8O5/ZmPSvA/reH8D2qfjUX0rwM/leH/ap+NbL6N4SABhcP1/mk36/R30oT6OYT9Vw/ieyTXz01o/x9x9nnel1/D3rS2nLMCyuOzIBEaq0kERrMc69q3jVdVZDIP27Qfwrg4hwK1cCx3MoAGUAadIiNgI6V2YTDJbACrAHLx6+zWpyyicahrWNabiOMPX/DUqG6vQ/XUrG+4rs7gdD4VmrnMPH8KlStUQ0nSiYQalSgKuHUigstpHiaupT6k2U+/qrDCHU/+v31KlUTot8/Kszz9VSpSkxn8Kit3Seev2VKlBBXYev7aijWpUok4Wi6keMeqic61KlECUI1HvyFAza1KlEhXjQkaN5fjUqVJrTb21SmRr0/GqqUAJoXG3vyqVKiThlb1APhUqVKzaP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6153" name="Picture 12" descr="http://briceonbusiness.com/wp-content/uploads/2013/11/Extraordinary-Popular-Delusions-And-The-Madness-Of-Crow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24" y="2041525"/>
            <a:ext cx="1403585" cy="187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772160" y="20923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Madness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</p:spTree>
    <p:extLst>
      <p:ext uri="{BB962C8B-B14F-4D97-AF65-F5344CB8AC3E}">
        <p14:creationId xmlns:p14="http://schemas.microsoft.com/office/powerpoint/2010/main" val="7503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 descr="https://www.psiram.com/en/images/thumb/8/8f/Pseudoscience2.jpg/400px-Pseudoscienc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857" y="4524946"/>
            <a:ext cx="2799020" cy="207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23463" y="3941484"/>
            <a:ext cx="2268537" cy="40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" altLang="en-US" sz="1600" b="0" kern="0" dirty="0"/>
              <a:t>Charles </a:t>
            </a:r>
            <a:r>
              <a:rPr lang="es-ES" altLang="en-US" sz="1600" b="0" kern="0" dirty="0" err="1"/>
              <a:t>Mackay</a:t>
            </a:r>
            <a:r>
              <a:rPr lang="es-ES" altLang="en-US" sz="1600" b="0" kern="0" dirty="0"/>
              <a:t>, </a:t>
            </a:r>
          </a:p>
          <a:p>
            <a:pPr algn="ctr" eaLnBrk="1" hangingPunct="1">
              <a:defRPr/>
            </a:pPr>
            <a:r>
              <a:rPr lang="es-ES" altLang="en-US" sz="1600" b="0" kern="0" dirty="0"/>
              <a:t>1841</a:t>
            </a:r>
          </a:p>
          <a:p>
            <a:pPr algn="ctr" eaLnBrk="1" hangingPunct="1">
              <a:defRPr/>
            </a:pPr>
            <a:endParaRPr lang="es-ES" altLang="en-US" sz="2400" b="0" kern="0" dirty="0"/>
          </a:p>
          <a:p>
            <a:pPr algn="ctr" eaLnBrk="1" hangingPunct="1">
              <a:defRPr/>
            </a:pPr>
            <a:endParaRPr lang="es-ES" altLang="en-US" sz="2400" b="0" kern="0" dirty="0"/>
          </a:p>
        </p:txBody>
      </p:sp>
      <p:pic>
        <p:nvPicPr>
          <p:cNvPr id="6150" name="Picture 4" descr="http://desultoryheroics.files.wordpress.com/2013/12/sachs-bubb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3" y="2055302"/>
            <a:ext cx="2462213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AutoShape 8" descr="data:image/jpeg;base64,/9j/4AAQSkZJRgABAQAAAQABAAD/2wCEAAkGBxQTEhUUExQWFhUXGBwbGRgYGRoaGhccHBgcHBwXHBofHCggGhwlGxgXITEhJikrLi4uGiAzODMsNygtLisBCgoKDg0OGxAQGywkHyQwLywsLCwsLCwsLCwsLCwsLCwsLCwsLCwsLCwsLCwsLCwsLCwsLCwsLCwsLCwsLCwsLP/AABEIAQMAwgMBIgACEQEDEQH/xAAbAAACAwEBAQAAAAAAAAAAAAACBgABAwQFB//EAE8QAAIBAgQDBAQJBgwGAQUBAAECEQADBBIhMQVBURMiYXEGgZHwBxQVIzKhscHRNEJSVJPhFiQlM0NEYpKistLxU2Nyc3SCwjVkg4SjJv/EABkBAAMBAQEAAAAAAAAAAAAAAAABAgMFBP/EACYRAQACAQIGAwEAAwAAAAAAAAABEQIhMRIyQWFxgQMiwVEjQvD/2gAMAwEAAhEDEQA/APowTTSiD8tff99UDHnHq250orh8V8ZnXODq/wCZl6eX9nf7a5GGNvdjje8myda1C0sY/h3ETcZrOKw6pPdV7JJGmsmesx7msvifFT/XMN+wb/VNVGHeGcz2NybVQpV+T+LHX45hh1iw33tV3OHcWA0xmGiP1cj/AOVVwd4K+xqNRhpSv8n8WG+Lwn7FjH+L7aO7gOKx+WYaf/HP3v50cEf2CvsZT16VQNLHyfxX9cw3rw7af4/fShfh3FeWMw3rw5HqHfNHB3g77Gwa1CtKlzA8WjTGYQf/AIGn62NWMDxWfy3DR/459X59HBH9grM7iNKsD2++tKl3h3Fp0xmFjl8w341F4fxXnjMNP/jk/Xno4I/sC+xqg+/OrPlSp8ncW/XcN+wOuu30qscP4tOuMwo8sOT/APLlrRwR/YOzXl51TL1E+NK1zAcW5YzDc/6AxH9461RwPFuWMw2kf0Dew9+lwR/YFyaM2ug1obgPL31pc+TeK6fxzDDTcYc/e/4VkeH8W1/jmFPnYb7jRwR/YF9jVlETQATB9nt6UrjAcWn8rwuh27Bv9VW/DuKgQMZhx/8ArkfXnNLgj+wdmce/3VYpV47hcSRbBm4oA+gPz+bEAczMcht5+/w4XFtr2xBYbx56SeZ8ft3qZxiItpOMVduoqfCpRx5VKnRLO0aUeH3j8uYkT3fitsxOhJKyY6wI9VNIOsUmYR543iQD/VLciI2Zfx+vwq/jnSfCcuh6tCRVIvrq7J/H21SuN+ftqTaKdKJT7KC2fOjB9zVQQoiqJ061IohvTJmG8YotOmv41G31oSPZzoMR8KE/XUPjRzr7/bSIJaqHnUZ9veaKaYUoNWauCPvoSJpBU0Cfb9VWVoiOo08ffwoMOcevz+urubb61M3QVS6fdpSkAtnQe/Ojnn7YobTaeXvyoneKm9DKHwpMfk9ikznTYxO+kzsdJ8DTUza+FKnwoN/ECOt21vp/SDn99NhE1c8ke/wo3VPvNSpnqqztS1POKSeHofl3EHecKv8AmSnhUHvoaS8En8v4j/w00n+2n760+ONJ8Jy6G1L1aBhtyn7f96EoNB++pcU/XWWqm6mfZRDzrzRjGa49u3HcClmaYlphQBuYEnUASN9YrEcSe12XaKgz3chOYxlyOwcac8kQdpraIRb1p0++qUbbV52G4mHvtbXKyrbV8wMmWZly/wCGfXRcN4qLr3reUg227p/TQyM48M63Bz0APOnUh6Dj6veaELqRXkcP4w9xkBRYftBKmShtvlhh0aDBnTbXeuvh+Ka6boIC5LjIInWANfD6VE40LdpXfrULV4fDuLs9q5cARyqM3ZW2l5XMAseOXSu3hOL7Vc4ZHQmVZJjoVIOoYGQQdRGsGicZgW71NHOvvvXlWeKK2Iu2PougUgnZwVUtH/TnWf8AqWr4dxdLtp7sFVRnGu+VdQ0cpWGA31FFSHpT++p5RXjWuMhrAutbIfOLfZHcXS4QLMbZiDmj6JmK70N7Msi2QZzRIK6ab/SEwOW9FSLdFUx0jrvXm8I4s19VZVXci4Z0Vhsg5ltiZgCRvyu1xPNeuWVXvBcyM30bhBi4BzhGZAfFqOGRb0SKuK8rBcYN3IFTviReUn+aI0K+JLDu7Ar3uYmn4o4uW7L9mt1kVtSwW40ntEtnqoGaDJgjoTROMi3oqDJ5a/dREaCZOtZ2TLN5/dWhmsllP4TlDYEzsbtvUf8AXI9pgU1cqUfhSYjA5gPo3bZAHPUiNORmD4E03E1c8ke/xMbynaeH2VKox1qqzWIj3++kvBkfLuIMmRg0GvPvrr4bCmo3OtJ3Dgfl7Ekc8Ikf3k1+o1fxzcZeEZdDtMma0XY6ViujR1rQeBB1qIlTifhp7U3rTlHYBXESj5ZgkSCCMxEgjxnSjxGAZzZLXJKXO0+jAPdZMsToIc85kDxrrz9KO2vrnrrVxlKZhy4jAt2r3UuZS1pbY7s5YLEONd++d9NB68cNwZUe1ct9w20KGBpcUhfpeIKgg7+0z6sb1I61fFJU8exwIIFZXK3ELd8KO8ruWa267MJOnMQINdWEwFy27EXAQ7s5BQcwBlBzbaA9fGuzcmou/lRxSKedgMA9pAgu7A5T2YkEtMnXXciNK6eHcPFprjSC11s7wuUTlCyBryUSSSTXTAn7aoL40uKRTy8TwFLhlmM9oXldDBQI1o7yjIIP3ECLbg+twZ+5durcZMo/NCDICCO6ezWdOZ5GK9aPVVHwNPikU8W76PW2NzUqlxkbIoAyXLcZbyEbN3UncdweM+jZs3QQXuho/sQW0iWIMeMACukXPCenvNER7/vouaFPFwvo/wBkUa3cKuujEKIurJIFxJgwSYYEEdYJq14Eq9iytFy0xY3Mom5mBDhxzzST5wRXsHl51CfeafFIpx4bBdncvXM09qysRERCKkA89FB15k+VZcQ4Z2pAZhkDI4GUFgyMGBVp01G8T0iu9pjSoR00996m5uzZL+dyk1otAjzIPKjI61EGUfhNWcGAZ/n7XOPzv9jHhTSpMefv50p/Ces4LePnrZ9hnemz7arLlj3+FG8gyGropHvFSs9FOK3BMUq8LP8ALuIGumET/Mv403W7fTpSphI+Xr8c8Enr+cT91V8O2Xgsuj1/S/Fvash0cr89ZUsBPde8isIIM90nYTXVw+GW4FvXH70SRla2cq90SiyNc2o586rjvDnxFtURlUi5beWkj5u4rhYHUrG9dgt3oeeyzH6H0so8WO55aabVUcpdS7wvG37jHBu5F+ywN26MvftTKMoiAXBCkR3YbaVNdvpX2tjCYm/bv3FZLZZF7hVSB0Kmdp9dWfR0gWbltwMRbclrrSRdD/zqvESGMEfolVjaK9D0i4a+Iw12wGVWuoULGSBO5jQn6q0uOKJT0dOHwrLmJvXGBUDK2XumdSpVQZ159BSrwPi157WCdL/bXLhHb2zkPdIOZ4UA2ypy66AkxGopxTMV1jNHjE+zalyx6MsuGsW+0VMRhx81eUH1hkJ1RhIKz6wdjGYrUS7eP4x0tMLTKt642S0WjRiCSxnTuorNrzUDnXM3pMBw/wCOZRmygFM2na5hb7Oegu6E9BNb/J9xr63LvZMEQqqLmHeYjM8GRsoAG411M6YH0XB+M22IOGxJzdnqGtuVAYqdoJCt4EE6zSjhqhNvQXh9wpriLguR9IBQobwQqQVnrJjnNeBc47dfh926SLV6zdNp2T6Oa3eFtiAwMKVMwdp30mvdwtnFogRntOyiBdKsCR1ZBozdYZQTyFcmJ9HT8TbD2mEu4d3ualmNwXHcgRqxB0EAT4RTiuoacNxLnFOiXe2sdmDmlW7O5m+gHUANK96DqNOoobpuHHtaNx1t/F1cKuUd43CszlPIDSYrbEcJcXhiLDLbcgC8hBKXgNpiCHWTDdCQQRVPw68MUcQptmbItlDmBkMWzZgPGIjxo0DAYy9YxdmzcftbV/OEdgoe26KXKMVADKVBgxIK85rXgWKuMuKL3GYpfuosx3VT6I0A8d9a6rfDGe8t68VLWwwtooIVM4AZjJlnIETpAnTUk4cN4dctLiAWQm9cuOIkBe0I7rdYjfnJ0FO4oauP0d4657Oxi4W86BrdwCExAyycv6NwDdPWNJA7+BXz2Vxrjlst28MzRoiXXA2A2QDU+M0HyMtzC28PfAbIiDMkiGQAC4p3RtMwg6eNcy8Fu/FTh2ui5muMblxhDXEa7nZCAIzMpKE+JMa0TwyNVejHGHvPet3YDd27bAj+ZufRU6/TRgQ3mOtY47HEY29afEmygw1t11QZXL3VLDMDm0Ve6ZHtru4hwgm/h79jJbe1mDAjS5bYQyGNtQrA8iuxoMTwdmxNy64ttbu2UssjfoqzsTtBntIjwpTOO412c5XGXMHauA5MUArMkALcIMlGBBKBwI01UmtsJxL44UayzJbTW7tmz7dgZBgoZLRzygHetuE8Pu2QLbXBcsqT2Zae0VY0RjrnA2DaGImd6vgfDnsLcDFTnu3Loyzp2jlsuvSYmlMxqdPD+FK4UwOYRpdtjvGBqSN+W9NtJ/wtH+Ic4F214x3429dN2frUZcke/wAON5Q+VVVm4fD21VZ2pkt9DsDHiCPtpW4fHy9eOU/kSj/+i6/Z7abFBEe/uaWsAP5bvMeWEAP960QfLU1p8XXwnLobGInQbdQdPuosw+v3FTLrI50RYjSJ6CkEQxqJ8qC42h09+kUYbn7++tU48ZokJnpYxXE763MYBeVBZVDbzopUlkLZWiGYSABlIOvOmdVPXx9/flXmYHhzrisRdZUy3OzyEGWGRSpkZYE+Bq8Cly2+KXLt63ZUdnc7Bbt6dTbz6LbUHQtmV9TMBdjOlcUx13CtZZm7Ww9xbbyqh7ZdsquCoAK5iAQROsg8jvj+E3FxQxVgrmKdnctuSFuKCWUhgDkdSTBgggkeIvG8PbEm2LoRLaXFuFFYu1xlMqCcoCqGAY7k5RtrNaeicOK4heGIxdsXlRbNq1cQuqlc1ztZD8yvzYgAg6miucWvZ+HAjsjiZ7W2QDkIsNdgE6jvLHlXXhuH3Bjb99lTJcS0i6ksDbNySRl0ntOR5UXHeHNcaxdtEdpYuF1DSFcMjIykjUHKxgwdetO42/7YqkfGcU6XsIqtC3bzI4gbCzcuSCRIM2wPIms8Pjrnx67ZLTbSzbuAQJzO9xTrEkDsx7TWlzC3Lt2y90Ki2SzKAxdmcoUBJygBQrvprMjaKwODvjG3L6JbZHs27YBuFWlHuNP82RHzkb8qWhvS4liuztM8SQIUD85icqJ5sxA9dcPo7xB79kG4Mt1C1u6IiLiEBiByVtHHg4qsXgbl82RdS32anPdUMWzPlhVyle8gYsZMGQpissHwZrGKuPZVBYuoudAcpW4sjOq5YIZYB1H0RRpQ6vPHFcSLN26rh2t4lrQtlV+cVb2QAZROfLrO3OIprneaVsP6MMVulwlu8cRcvWb1s5mQsxKySonQ5WXUEE0xYB7uWL6oHG+RiVP9oAgFesaxtJozqdhDfNp4x7Kg11qGq61moJP2VZfry94qpM7VRj8akyd8Lqk8OI63bQ8Iz8+usU3RB/dSf8LJjh52EXrWvjm38NxTe2o3qsuSPf4Ucw8h6fZUrLtT0Hv66lZLaEa6e/40tYG2Dxq80ifioBEiRLW9/Z782DtDzPhSxwy6PlrEgjUYVDm8MyafVWvxTv4Rl0OYcCvEOOvti7thGthUtW7gJRixLtcUgxcAIHZz669kIdOteK2Hupjrl4WWuI1i0gIa3mzI9xiYZx3YuDXqNqrHqUrwvFnGIGGvhA7oXtXEnJcCEBlykkowkGJII51z8E4revMSz4cZL922UytmK23dZBNzQnKD9GInauxME9/EJfujItlXW3bkFizwGZ40BhYCgncmdYHHwHhr2pFzDd44m7dW5No5VuXGYEnNmzBGIgA+dVUUVuzAcVdsZfsHL2dtLTghTmJuG4CCZjTs+Q50Z4hc+OiwcvZ9gbuxzznCZZmI1nauG1h7qY2/f7BnS5btIuVkmbZuEkhnGnfEeRrS7YvDE2sSqZvmTau2wy5hLBwyMYVoYRBIkGZ0gqN9f4bsuYlxjFs93szae4dDmBVkWAc0R3525VzcC4o+JAdXtwHZbtrK2e1EwpOb6cgTIAIJI5Uduxca+b7oUC2yiLILHMysxaCQB3UAAJ5ma5FwDXMVZxPYmw6hlvEsp7VShAt90nMA5DBmAIjbWnoTW3xso+NN4qLOGCmVU5iDbFwk97UjYQBXVZ+MXLYuTbtlhmFtkZonUKzBxJ8gB51w3eCG63EEuoVt4kKEYFZhbQQmAZBkSPDeNq6uG4jEW7apesm5cUZe0tumS5GzHMwZCdyIMSdTRMR0DjHpC74a5cW2BftXRae0W07TOiwGjYhwQ0cxI0r0eH8YXEWXe13HSQyODmtOBqjqD9YMEagmvNfg1xLN2AHvX8Ql64FICrluW2yDMRIW3bCzzImBOnXxngjM3xjDkW8SFgz9G6v/AAroG46MNVO3i/qNWV7jrJbwhdktnEKJuFTkVigYIO9oWJgEmNOpFe1hVfKO1KlwTJUEAiTl0MkHLE67zXlvYYWLVi7h+2TsQtxQUMEKoiHZQR9LUHSBW3o7hHsYZbbHMylsuubKpclEzH6WRCqzzy0pqgx9IOO/Fms9zMrOO1P/AA7ZYJ2h/wDd0OvIP0rt4zi2s4e7cRQzIpKgzlJAMAnoa808F7c4lsQjDtR2ajNoLQWBOVoJLNcYg7Zo8wGHxTcOaxdTNfFs2w2ZYuaZVuTOkiCZ2JMTTqNA7+EcWXEK4Hzd5Dlu2nHett4jZlPJhoR648zGcavJgLeI+b7RzZkZWyfO3UQwM06Zp35V2cY4SbrJftN2OJQdxyAcw3Nq6AYdDzE6bgg15/EeG4h+H27IQG6psEqGXKDbuo7Qx3HcIHmPGlHDfsauvjOPxGHRrpCXraCXVVZLgUfSZJdg8CdIE9a9S1dV0V1MqwBEcwwBB9Yrh4o16/aa0ltrZuKVLuyQgIglVVmzMAdAYHjyrrw+HFu3btroqKFE66KMo+ys8qpUblT4UDOBChdTfteY7+9OLiBtI8qUfhMtk4MRrF62fUG3puOh6H7aJ5I9iOYEVdXn8vYaqs1LtrvpJ8aT+Fx8u4rr8UTcCPpL+766cEBnUT7aVsBbHy3iTzGFtg/3h4eA9orT49p8Iy6HBJ0PSiPOKoJz9/CoX9Z6+4og3hcQ4riLL2gbdo9teFsDM3clXYE93U5U1A61txjil7D4W/fe3bJtBmChjDgKDuRIMyOewrH0jsMz4MpbZuzxCu5WO6ot3FLGTrqw21o/TLDXLuCxNq2hd3tsqgaSWEDcwPbWkVol08d4g9jC3bwVWa3bZyuoByqWIB5bb1x8X4lcs4ftwAzDJK6gHOyroddi87cqw9JOBW3wN9bWGTtGtOqAW0DZipA15GY1mp6TYV7uAKJbd3PZAW9JOW4hYGSF2VudLhi48nb2Ldy4GIuhBP0cpOuhmQRyIrk47xlMKLbOSUuXRbJA+gCrHOf7IIEnkJNFgMNbBfJZNkaEyoUMYIPdBOoAEnTesOJYLtrtq29stZyXe0MDKCyqiqZ6g3NY5VER99djvR1eknFVwmGe8/eygwvMmJyjyAYnoATXpFhAMxpPqpQw/Ar74e7ZxHf7K1csWDMm6GUgXW5B8mRNdZDn86vQxRvXMHasm263Lqpbu7fNrAF0yDrIzKCs6sDyNacEJuXZ6O8cXFo7KpUpcK5TvBAa23/tbZG8CSOVAnE7rYm/YUW4tJbfMxbvC4XAWBtHZnXXeuU8OfD4xLtoXLlq7b7O9rmKFDNp9TMDM6wNe94UVjPbx2KutauG29qyqsqggtbN0sImR9Ma+dVUdCdmC4uXvthr1vsrwTOsNmS4kwWRoBkEgFSNJG9c3B/SBbzvaZTbuozZVb+kRbhTtUP5w01G6k66QaO1hHuYtMUyG2tq26IrRnftCpZiASAoCLAmdTMaVzWuDdvhgl1XtXUu3Xt3NA9om87I6kEjVWWQdCDBFExiNXp4HG3He+hVQLbBQwk5s1tXkjl9KNOlYcB4jexFu3dNtFRy4IDNmGUssjSDJXw3oPRy3fXtziVXOXXvJqt0LbUZwN1Jj6J2I05V53olw/srdrPhXS8GuZnIQQGZmksGMgjKI13pVGp29TCcXa81zsxbK273ZOrEi4ADBbosiWAjURqJgDiOJsb9yxZFvPbtq8OT38xaAsbAZQC2up268HEMC1y9avWrNyziFuBXcwFeyGOdXIPfVkHd3IJG2tT0mwRvq6pZuDEW9cNfWBlYqCGzzoobRlO4B0NFRY1MjdSOWvhWJg78/f7a0EwJ3jXpPPSgIkDrWGS4K/wlLGCIn+kT/N/tTQ8nlSp8KNqcCY1+dt/5xP302KnnVTyR7/CjcMHqfYaqtCp8Pr/CrqKUMH3NJmAf+XsRH6mnr76+HiOv4OIO+8dNNPvpNwTD5fviP6kkT/3F08tfqrX4538Iy6HaZAgVhbzSY5GulAY10/CgURm5ipMStGnPr++vPxePC3EtKue86lgswFQGM7NrlEwBAJJ2GhI9Fxpypcxlq5ZxxxIRrlm5ZW0+QZmtFGZlbKNWU52ByyZjSriCl1XuM9jctpiLeRbj5EdWzpnI7qNKqVJ2BggnSRNCeMXO2vWksBzaVWJNzLmzBioHcMHuka6ba1zcdtHFrbs2laO1t3HdkZAi23DwMygsxKgCBABMnSDjheH58bi+0F0ZkshXXtEViofNDCASJXeadR1IzFhEkwACSTGmmpPlrXm4XiNy6i3LNpTbYShuObbMOTZQjZQdxJBjcCuniuEF6zdszl7RHTNrpmUj1715fCOJNbspaxNq5buW1CkrbuPbfKAM6MisIMTBgjpSiNA2x3HWtYftmsEMHW2yF4ILXRaBBiCJYNtsa2wvE819rFy3kuKgca5kdSSpKtAMgjUEDcb15/pWWvYI5EuS12yQMjZ8qYlGLZYle4pbUT66NFu4fENcYPes3lAF3ITcsxsjhRJtGSQQJVi06HSqihb0G4qXuPasrnNuBcJbKqMRmCSFJLwQYiACNazscYm6bDpkv5M6DNKXVBglXiZBiQVB1G41rz+FM2Fu4gXUdrd+6b1u4iM8F1UNbdVBZSCsgxEHlFbXLBxGMsXlUrbw63O8ylTca4FXKFaGygBiSQJJETvRUB0cP9I1uYVsSyFApuBknMwa2zKV0GrFhAHiKvEcZU4ezftL2gvG1kWcpPakRyMQCSdNlNeVZ4dcXGXreU/FmuLisxgqbkZTbiP00S55jxqcD4ZdTEG0yxYsO12y0aE3tQo107Mm+PJ16U54S1eviuKuMSthbKljbNzMbmUQGVSPoEzLCPAcqljjYF4Ye7bNq4wLJrmS6F+lkYRLAakEA89da4MdeK8RS4y3MgwzqXFt2UMbqMFJVTuFaixdo4nE4ZlQrbsO1wuysmYm21sW1VoaO8SSQBoAJnRVBuzB8Ya5JtWw1sXWtMc8OCjFWbJliAw2zSRB5xXqK0+PlPuKVLuHBxNu/hlupda4BiEKOtu5bEhnfMoUsIGVl1Om4mGgHl6/Opy0ELc0En2eXvrV/dQ5Tr41lK4K3wkE/FABzuII8dYnTaYmma7d3pV+FF4wDTzu2wJ03bnTYoB9XtqsuSPZRuk+FSrNnx9/bUrPVTRUifHb8aSeGMPl7FSBPxVPtt+/uKdHGg8/UaSsBpxzEwo/JLcCR+kN/H8K1w6+ET0O5ffw9v8AvUuyRtA5daCw2mzeMj760Z45T1qY2NVvQevSfH3NaAcvurOSToYPs9zVW1IMAmPH32p7BqTyM6+/jUBHT65+6hA1/EUWbpTgkJnaaHOd58KstHQTMUBaKJk6WFnc71YUbmousztS1w4LduXrBditvKMoOUSs5pjcM2efIeFPGLEmaeXP91SNaTsTczdpdElUtF7QBJZXCCCNYEhrYgDqNiQWnCWwLaAajKCCSSToNSeZO+vWnlFE6A2vv79arPrsasjT1VAT4VITT3+2q8/fxqzQtHq+vzmg0LD1+2hTWrGg09zVFp05+rrSsAuJz1HlI/caoLA2FW59vvyqp9/vqJMn/CqZwB7s/O29j/a2+vbzpuNwA6AyenvFKPwqqTw9gBtcSOcmTHmJimstNXlyR7/CjeRF/A+0fjUqs/n9dSs7U1LA+HqpO4cP5exIBmMJb/zrz66/XThbXrt93Wk/h6j5exGu+DTQb6Mgitfj2nwjLod1OseFWft95oG3nUURX2jrSMYTx0oGXeiG8RQt56GnJJaNE31a/Z7+2gt5Qfqop105TRBqZgPGelUrdZoqtj9VBAa4Pfy3pJvcKxOHxnaWgbli44LZD3kBIzAqdx3V1WTAiKdyOR/CvG4HxLtHxFljmNlyA3Nl5T4jYnnVY5TBTJU4Jw6/cR0EpauE9m8gApcyksOZ+btqAI1JnYTX0RbQUADYaDwApLscTzXsFhbbd1FRmP6RW3OXyAU+simm9jVS4ls6G5mjzUZiCOmWT6qec3uUTbtioAKEXeRFFNSpGWfCqIPSpMirWdfq099d6AFVPqrN9a2ZqzgctuW9TJhJrNp6+VaPQt4VMnBO+E4RgG69taGvKbg95psK9KWPhNQHAlTzuW9p/SnlruOu2tNZX3/Gqnkj3+FG61U9PtqUGQ9T7RUrOlNVOvvFJvDrX/8AoMR0+JpEf9afVv7acpg7+r32pN4ey/L+JOk/E0/zpP3Vt8fXwjLod1319lUyz6vGoW6dKHLAHWeXvrUmMMd9uvvNVckiNvrqgvhRAzI50yCqiIPP2++lWfrH16ChJM9N/t/3qyNo9dAEw9/CodProgaob8qYcHGsQ9vD3WQS6oSvmBv6t48K+ZcE422HFwjVn7sk/pDeeZBE+Prr6fxrDPcsXbdswzW2VTykjT1V8KfFEEIywwbVTyKiIj11eMXFMPlmYmJe5wfiot4pbzyezV2EcywKgfbTl6LWruJvnG3QVQiLKHnIjtI5DKSB5k+JQfRPgwxmN7NzCIC9wc2Cn6I6SXE+E19tVIAAAAGmmkdBR8lRQ+GJnWdlmrDSJ+6hqxM1lDcc7a1GqA7RVGedUFs+m1C1CTUIk1MyYh7zQMtWaFj7aQJ3wqAjASupW7bOxOubwNNy6cqVvhNUHBCSI7e1/m/GmkDqKrLkj2I3kOfy9lSpl8R7+qpWVrbFj1FJPD9OP4knQHCJ6+8gn6jTux0pK4Zcnj2J8MGnX9JPxrbDr4Zz0OgtidI8Pf33o39nlQ5dPDx94q2PKoNds6ac6JtJP3UFkSfEVqvWIqo1DJlHUa0bNtHOgCRqasge0/dRGgFHWrOg2qlJqCmSTXx74QfRtrF9sQCGtXHkdUZt1PUTqPZymvrr3CPzSfKPrmvD49grmKstZewuVjuHBK9G1jXwj8aeOfDKc/j44orfBFgCTiMQRuVtp5DVvb837K+jkxSlguDYuzYFiyVtqojuwS8nVixPdbfwGm+1NNq6W+kpU9CQfYQdqWefFNnjhw4xAwajVdSak1g1ZFZrz860nT30pwGbrUWJ+2hZ9aqdR7RUm0HjWdwe/KrjpVMdpok4KPwmicDG3z1s+wk/dTYfOlD4UrhTBSDB7a2JPiSNxTaop5cke/wo3Hk8frqUGTwqVCqGrafupOwH/wBevzv8STaf+Iv7qcVAkik7BKfl6+f/ALNY8fnF2+qtPj6+EZHRR4VliMQqZcxjMwUebbD1nTzNdGu9Y3rSknMs6EeokT9g9lT5MC3wHy5WJiRttOo1Ik8yPEdaK5xNQqPBy3IjbSVJk66CAazNlW1bUNpuY1+zpWz4dGUBhOWec7ggz1kEjXqarGYopYLxFe9IJAZVOg0LXDbHP9IezWtbeJQ5YBGZnQeaZgTvtKH6qP4khk5RvOk7588/39fOgOFTp+cWGp3Mkka88zec09ACzj1lFJ1bNE88szz8GPkPCqHE7ZQuAxCrmaIBGmoIJEHT6xuKLE9laTM4gSNYJiCSPHcn2nrVKlpsyhRMZGEGSq7KT0hjHUGRT0DW9eyxIIJnTTQhS0bxsK5xxVQQCGBOWAY2ZXIMzH9Gw3nTxFatiLbwSDoWAkEagMHHqysKxsLZuRk1gK4MmQCGCkGZiCwieZ60qoCfiKd7UnK4Qxpr5kwByk8xFHisUqTIbQA6CZBbLsNTqdgK5Q9g+EiNZEgAtBnQiHOn9o+NbnEWmIO5OSNDz7y/WJ+2igtcesrALBmhSCsHuF9822UE0Hykvd+l3iQPo8iB16ttvptWiNalYWJuNlgR85D5z7A+vPXrWFi5YcKFE5gcoIbYhGO/gyHwnwMFQBtxVBJIbQkcoJGcGNddbbeOq6a1rdxyr2mjfN/SjLtlDyO8J0YVFw6wFInUmDqJM5vOcze2jOFQAiNGENJOvdC6+oAT0FFwGF7HqvaSDNtc7DSQIJ6wdByP5w61Zxq5guVg07d3WQT1jQKefSjuYRDuoMhgfEP9IeRgewVd6wsyV13kSCIkSDuDBb2mp0NiOKIxgTMxBG5z5Cs7SrAz7RNdXKsRhk5qNwduamVMdQdZoidfGllMdDgn/CvHxAnkL1ok/wDvE69JpvBBik74WO9w8gc71odd238acTvTy5I9/hRzSLL41KEv4/UalRcKqWxQdNfClLA2x8t3o3GFiPDNaM/bTLauGdYHLSlvCD+WbxkSMKNOktbOv93etPjmNfCcjaJ0+3ahIM9K1Nyh29dTIBa57HWittIjX91Ty1rJBv7786V0bYmoasL50FwDx/CqJniLKuCrbSDzG3lvVWraqTlBnQepRAHsmtLYAmqDz4fd+6lYZjBqVgjmx0J0L5s+vjmPlRWcKqsSqxvOp1JMnTzHqrYH30qgT7adimFvCKMoGmUEDU89999qBsCsCAdMuzH8wQPtrr86rPFFinLbwoBBGbRi0EnRiGk+xmo7WCQBF/NQDKCeggc945+PjW0686uKAG4KhatGMDlWFwGDpsPbSnQLzdatW1/GoHBHOapVBpGtWHLWajLQEwdPfxqluSTSsUTfhZH8nk7EXrX+fp9fqpwZ/efrpT+FVS2Cgc79kf459VNianaqy5I9/hRvIsw6mpUnz+v8alQsFoDyjr9f2Uu4LGYf4894FszoLeYkZNMukRI1Uak8ztTNcEDSDNeVZ9HbQu5zMDUJ+aD1/AVeFRuccP8As2xHpLhEYo+KsqwMFWuIGBHIgmRWNv0twR/rmGj/ALqfjXRiPR3COSXwuHZjqWNpCSfEkSd6Cx6N4QTGEsDytW9R/dq/p3Zag/hbgJ/K8NP/AHbf40N30qwP65hwY/4qDT21u3o5g472Fw5G/wDM29/7tZJ6O4ONMJY/ZJyOn5vhSmcO41CPSvBHbF4aPG6pA/xaVonpTgTEYvDnlpdSAeQ+l4GiuejuEI/JLGv/ACk16j6PSrvejuDaZwmHOmpNq3rPXu+dP6dxqxX0swJkfHMP+1T/AFVD6V4Ef1zDePztv/VW/wAgYUj8lsRB/ok/DSgHo3gzAOEw5HL5q3zn+zR9O41CPSrA/rmH03+dT8fKp/CzA/ruH8jdT8a0/g1hNjhcP+xT/T4A1B6NYP8AVcPp/wApPwp/TuNWbeluB/XMP+1Tl/7aUI9KsF+t4fX/AJqa+WutGPRvB6/xTD/sre/93nUb0awR0ODw2u/zKdf+nrSng7jUJ9LcDt8bw/XW6mv10Y9LcBGuMw37VPxrQejGDj8lw8dOyTpH6PSp/B3CbfFcPt/wk/Cn9O5asP4WYKPyzDx17VPxoG9LsDyxmH/ap+NbH0ewgj+K4fSAPmk/0+JoH9HsLr/FrAnf5pPL9GlPB3OLYt6V4IH8sw/l2tvfx71T+FeC5YzDaf8ANT8atfRrBn+q2P2Sc991ov4O4TUfFsPH/aT8Ki8O5/ZmPSvA/reH8D2qfjUX0rwM/leH/ap+NbL6N4SABhcP1/mk36/R30oT6OYT9Vw/ieyTXz01o/x9x9nnel1/D3rS2nLMCyuOzIBEaq0kERrMc69q3jVdVZDIP27Qfwrg4hwK1cCx3MoAGUAadIiNgI6V2YTDJbACrAHLx6+zWpyyicahrWNabiOMPX/DUqG6vQ/XUrG+4rs7gdD4VmrnMPH8KlStUQ0nSiYQalSgKuHUigstpHiaupT6k2U+/qrDCHU/+v31KlUTot8/Kszz9VSpSkxn8Kit3Seev2VKlBBXYev7aijWpUok4Wi6keMeqic61KlECUI1HvyFAza1KlEhXjQkaN5fjUqVJrTb21SmRr0/GqqUAJoXG3vyqVKiThlb1APhUqVKzaP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2" name="AutoShape 10" descr="data:image/jpeg;base64,/9j/4AAQSkZJRgABAQAAAQABAAD/2wCEAAkGBxQTEhUUExQWFhUXGBwbGRgYGRoaGhccHBgcHBwXHBofHCggGhwlGxgXITEhJikrLi4uGiAzODMsNygtLisBCgoKDg0OGxAQGywkHyQwLywsLCwsLCwsLCwsLCwsLCwsLCwsLCwsLCwsLCwsLCwsLCwsLCwsLCwsLCwsLCwsLP/AABEIAQMAwgMBIgACEQEDEQH/xAAbAAACAwEBAQAAAAAAAAAAAAACBgABAwQFB//EAE8QAAIBAgQDBAQJBgwGAQUBAAECEQADBBIhMQVBURMiYXEGgZHwBxQVIzKhscHRNEJSVJPhFiQlM0NEYpKistLxU2Nyc3SCwjVkg4SjJv/EABkBAAMBAQEAAAAAAAAAAAAAAAABAgMFBP/EACYRAQACAQIGAwEAAwAAAAAAAAABEQIhMRIyQWFxgQMiwVEjQvD/2gAMAwEAAhEDEQA/APowTTSiD8tff99UDHnHq250orh8V8ZnXODq/wCZl6eX9nf7a5GGNvdjje8myda1C0sY/h3ETcZrOKw6pPdV7JJGmsmesx7msvifFT/XMN+wb/VNVGHeGcz2NybVQpV+T+LHX45hh1iw33tV3OHcWA0xmGiP1cj/AOVVwd4K+xqNRhpSv8n8WG+Lwn7FjH+L7aO7gOKx+WYaf/HP3v50cEf2CvsZT16VQNLHyfxX9cw3rw7af4/fShfh3FeWMw3rw5HqHfNHB3g77Gwa1CtKlzA8WjTGYQf/AIGn62NWMDxWfy3DR/459X59HBH9grM7iNKsD2++tKl3h3Fp0xmFjl8w341F4fxXnjMNP/jk/Xno4I/sC+xqg+/OrPlSp8ncW/XcN+wOuu30qscP4tOuMwo8sOT/APLlrRwR/YOzXl51TL1E+NK1zAcW5YzDc/6AxH9461RwPFuWMw2kf0Dew9+lwR/YFyaM2ug1obgPL31pc+TeK6fxzDDTcYc/e/4VkeH8W1/jmFPnYb7jRwR/YF9jVlETQATB9nt6UrjAcWn8rwuh27Bv9VW/DuKgQMZhx/8ArkfXnNLgj+wdmce/3VYpV47hcSRbBm4oA+gPz+bEAczMcht5+/w4XFtr2xBYbx56SeZ8ft3qZxiItpOMVduoqfCpRx5VKnRLO0aUeH3j8uYkT3fitsxOhJKyY6wI9VNIOsUmYR543iQD/VLciI2Zfx+vwq/jnSfCcuh6tCRVIvrq7J/H21SuN+ftqTaKdKJT7KC2fOjB9zVQQoiqJ061IohvTJmG8YotOmv41G31oSPZzoMR8KE/XUPjRzr7/bSIJaqHnUZ9veaKaYUoNWauCPvoSJpBU0Cfb9VWVoiOo08ffwoMOcevz+urubb61M3QVS6fdpSkAtnQe/Ojnn7YobTaeXvyoneKm9DKHwpMfk9ikznTYxO+kzsdJ8DTUza+FKnwoN/ECOt21vp/SDn99NhE1c8ke/wo3VPvNSpnqqztS1POKSeHofl3EHecKv8AmSnhUHvoaS8En8v4j/w00n+2n760+ONJ8Jy6G1L1aBhtyn7f96EoNB++pcU/XWWqm6mfZRDzrzRjGa49u3HcClmaYlphQBuYEnUASN9YrEcSe12XaKgz3chOYxlyOwcac8kQdpraIRb1p0++qUbbV52G4mHvtbXKyrbV8wMmWZly/wCGfXRcN4qLr3reUg227p/TQyM48M63Bz0APOnUh6Dj6veaELqRXkcP4w9xkBRYftBKmShtvlhh0aDBnTbXeuvh+Ka6boIC5LjIInWANfD6VE40LdpXfrULV4fDuLs9q5cARyqM3ZW2l5XMAseOXSu3hOL7Vc4ZHQmVZJjoVIOoYGQQdRGsGicZgW71NHOvvvXlWeKK2Iu2PougUgnZwVUtH/TnWf8AqWr4dxdLtp7sFVRnGu+VdQ0cpWGA31FFSHpT++p5RXjWuMhrAutbIfOLfZHcXS4QLMbZiDmj6JmK70N7Msi2QZzRIK6ab/SEwOW9FSLdFUx0jrvXm8I4s19VZVXci4Z0Vhsg5ltiZgCRvyu1xPNeuWVXvBcyM30bhBi4BzhGZAfFqOGRb0SKuK8rBcYN3IFTviReUn+aI0K+JLDu7Ar3uYmn4o4uW7L9mt1kVtSwW40ntEtnqoGaDJgjoTROMi3oqDJ5a/dREaCZOtZ2TLN5/dWhmsllP4TlDYEzsbtvUf8AXI9pgU1cqUfhSYjA5gPo3bZAHPUiNORmD4E03E1c8ke/xMbynaeH2VKox1qqzWIj3++kvBkfLuIMmRg0GvPvrr4bCmo3OtJ3Dgfl7Ekc8Ikf3k1+o1fxzcZeEZdDtMma0XY6ViujR1rQeBB1qIlTifhp7U3rTlHYBXESj5ZgkSCCMxEgjxnSjxGAZzZLXJKXO0+jAPdZMsToIc85kDxrrz9KO2vrnrrVxlKZhy4jAt2r3UuZS1pbY7s5YLEONd++d9NB68cNwZUe1ct9w20KGBpcUhfpeIKgg7+0z6sb1I61fFJU8exwIIFZXK3ELd8KO8ruWa267MJOnMQINdWEwFy27EXAQ7s5BQcwBlBzbaA9fGuzcmou/lRxSKedgMA9pAgu7A5T2YkEtMnXXciNK6eHcPFprjSC11s7wuUTlCyBryUSSSTXTAn7aoL40uKRTy8TwFLhlmM9oXldDBQI1o7yjIIP3ECLbg+twZ+5durcZMo/NCDICCO6ezWdOZ5GK9aPVVHwNPikU8W76PW2NzUqlxkbIoAyXLcZbyEbN3UncdweM+jZs3QQXuho/sQW0iWIMeMACukXPCenvNER7/vouaFPFwvo/wBkUa3cKuujEKIurJIFxJgwSYYEEdYJq14Eq9iytFy0xY3Mom5mBDhxzzST5wRXsHl51CfeafFIpx4bBdncvXM09qysRERCKkA89FB15k+VZcQ4Z2pAZhkDI4GUFgyMGBVp01G8T0iu9pjSoR00996m5uzZL+dyk1otAjzIPKjI61EGUfhNWcGAZ/n7XOPzv9jHhTSpMefv50p/Ces4LePnrZ9hnemz7arLlj3+FG8gyGropHvFSs9FOK3BMUq8LP8ALuIGumET/Mv403W7fTpSphI+Xr8c8Enr+cT91V8O2Xgsuj1/S/Fvash0cr89ZUsBPde8isIIM90nYTXVw+GW4FvXH70SRla2cq90SiyNc2o586rjvDnxFtURlUi5beWkj5u4rhYHUrG9dgt3oeeyzH6H0so8WO55aabVUcpdS7wvG37jHBu5F+ywN26MvftTKMoiAXBCkR3YbaVNdvpX2tjCYm/bv3FZLZZF7hVSB0Kmdp9dWfR0gWbltwMRbclrrSRdD/zqvESGMEfolVjaK9D0i4a+Iw12wGVWuoULGSBO5jQn6q0uOKJT0dOHwrLmJvXGBUDK2XumdSpVQZ159BSrwPi157WCdL/bXLhHb2zkPdIOZ4UA2ypy66AkxGopxTMV1jNHjE+zalyx6MsuGsW+0VMRhx81eUH1hkJ1RhIKz6wdjGYrUS7eP4x0tMLTKt642S0WjRiCSxnTuorNrzUDnXM3pMBw/wCOZRmygFM2na5hb7Oegu6E9BNb/J9xr63LvZMEQqqLmHeYjM8GRsoAG411M6YH0XB+M22IOGxJzdnqGtuVAYqdoJCt4EE6zSjhqhNvQXh9wpriLguR9IBQobwQqQVnrJjnNeBc47dfh926SLV6zdNp2T6Oa3eFtiAwMKVMwdp30mvdwtnFogRntOyiBdKsCR1ZBozdYZQTyFcmJ9HT8TbD2mEu4d3ualmNwXHcgRqxB0EAT4RTiuoacNxLnFOiXe2sdmDmlW7O5m+gHUANK96DqNOoobpuHHtaNx1t/F1cKuUd43CszlPIDSYrbEcJcXhiLDLbcgC8hBKXgNpiCHWTDdCQQRVPw68MUcQptmbItlDmBkMWzZgPGIjxo0DAYy9YxdmzcftbV/OEdgoe26KXKMVADKVBgxIK85rXgWKuMuKL3GYpfuosx3VT6I0A8d9a6rfDGe8t68VLWwwtooIVM4AZjJlnIETpAnTUk4cN4dctLiAWQm9cuOIkBe0I7rdYjfnJ0FO4oauP0d4657Oxi4W86BrdwCExAyycv6NwDdPWNJA7+BXz2Vxrjlst28MzRoiXXA2A2QDU+M0HyMtzC28PfAbIiDMkiGQAC4p3RtMwg6eNcy8Fu/FTh2ui5muMblxhDXEa7nZCAIzMpKE+JMa0TwyNVejHGHvPet3YDd27bAj+ZufRU6/TRgQ3mOtY47HEY29afEmygw1t11QZXL3VLDMDm0Ve6ZHtru4hwgm/h79jJbe1mDAjS5bYQyGNtQrA8iuxoMTwdmxNy64ttbu2UssjfoqzsTtBntIjwpTOO412c5XGXMHauA5MUArMkALcIMlGBBKBwI01UmtsJxL44UayzJbTW7tmz7dgZBgoZLRzygHetuE8Pu2QLbXBcsqT2Zae0VY0RjrnA2DaGImd6vgfDnsLcDFTnu3Loyzp2jlsuvSYmlMxqdPD+FK4UwOYRpdtjvGBqSN+W9NtJ/wtH+Ic4F214x3429dN2frUZcke/wAON5Q+VVVm4fD21VZ2pkt9DsDHiCPtpW4fHy9eOU/kSj/+i6/Z7abFBEe/uaWsAP5bvMeWEAP960QfLU1p8XXwnLobGInQbdQdPuosw+v3FTLrI50RYjSJ6CkEQxqJ8qC42h09+kUYbn7++tU48ZokJnpYxXE763MYBeVBZVDbzopUlkLZWiGYSABlIOvOmdVPXx9/flXmYHhzrisRdZUy3OzyEGWGRSpkZYE+Bq8Cly2+KXLt63ZUdnc7Bbt6dTbz6LbUHQtmV9TMBdjOlcUx13CtZZm7Ww9xbbyqh7ZdsquCoAK5iAQROsg8jvj+E3FxQxVgrmKdnctuSFuKCWUhgDkdSTBgggkeIvG8PbEm2LoRLaXFuFFYu1xlMqCcoCqGAY7k5RtrNaeicOK4heGIxdsXlRbNq1cQuqlc1ztZD8yvzYgAg6miucWvZ+HAjsjiZ7W2QDkIsNdgE6jvLHlXXhuH3Bjb99lTJcS0i6ksDbNySRl0ntOR5UXHeHNcaxdtEdpYuF1DSFcMjIykjUHKxgwdetO42/7YqkfGcU6XsIqtC3bzI4gbCzcuSCRIM2wPIms8Pjrnx67ZLTbSzbuAQJzO9xTrEkDsx7TWlzC3Lt2y90Ki2SzKAxdmcoUBJygBQrvprMjaKwODvjG3L6JbZHs27YBuFWlHuNP82RHzkb8qWhvS4liuztM8SQIUD85icqJ5sxA9dcPo7xB79kG4Mt1C1u6IiLiEBiByVtHHg4qsXgbl82RdS32anPdUMWzPlhVyle8gYsZMGQpissHwZrGKuPZVBYuoudAcpW4sjOq5YIZYB1H0RRpQ6vPHFcSLN26rh2t4lrQtlV+cVb2QAZROfLrO3OIprneaVsP6MMVulwlu8cRcvWb1s5mQsxKySonQ5WXUEE0xYB7uWL6oHG+RiVP9oAgFesaxtJozqdhDfNp4x7Kg11qGq61moJP2VZfry94qpM7VRj8akyd8Lqk8OI63bQ8Iz8+usU3RB/dSf8LJjh52EXrWvjm38NxTe2o3qsuSPf4Ucw8h6fZUrLtT0Hv66lZLaEa6e/40tYG2Dxq80ifioBEiRLW9/Z782DtDzPhSxwy6PlrEgjUYVDm8MyafVWvxTv4Rl0OYcCvEOOvti7thGthUtW7gJRixLtcUgxcAIHZz669kIdOteK2Hupjrl4WWuI1i0gIa3mzI9xiYZx3YuDXqNqrHqUrwvFnGIGGvhA7oXtXEnJcCEBlykkowkGJII51z8E4revMSz4cZL922UytmK23dZBNzQnKD9GInauxME9/EJfujItlXW3bkFizwGZ40BhYCgncmdYHHwHhr2pFzDd44m7dW5No5VuXGYEnNmzBGIgA+dVUUVuzAcVdsZfsHL2dtLTghTmJuG4CCZjTs+Q50Z4hc+OiwcvZ9gbuxzznCZZmI1nauG1h7qY2/f7BnS5btIuVkmbZuEkhnGnfEeRrS7YvDE2sSqZvmTau2wy5hLBwyMYVoYRBIkGZ0gqN9f4bsuYlxjFs93szae4dDmBVkWAc0R3525VzcC4o+JAdXtwHZbtrK2e1EwpOb6cgTIAIJI5Uduxca+b7oUC2yiLILHMysxaCQB3UAAJ5ma5FwDXMVZxPYmw6hlvEsp7VShAt90nMA5DBmAIjbWnoTW3xso+NN4qLOGCmVU5iDbFwk97UjYQBXVZ+MXLYuTbtlhmFtkZonUKzBxJ8gB51w3eCG63EEuoVt4kKEYFZhbQQmAZBkSPDeNq6uG4jEW7apesm5cUZe0tumS5GzHMwZCdyIMSdTRMR0DjHpC74a5cW2BftXRae0W07TOiwGjYhwQ0cxI0r0eH8YXEWXe13HSQyODmtOBqjqD9YMEagmvNfg1xLN2AHvX8Ql64FICrluW2yDMRIW3bCzzImBOnXxngjM3xjDkW8SFgz9G6v/AAroG46MNVO3i/qNWV7jrJbwhdktnEKJuFTkVigYIO9oWJgEmNOpFe1hVfKO1KlwTJUEAiTl0MkHLE67zXlvYYWLVi7h+2TsQtxQUMEKoiHZQR9LUHSBW3o7hHsYZbbHMylsuubKpclEzH6WRCqzzy0pqgx9IOO/Fms9zMrOO1P/AA7ZYJ2h/wDd0OvIP0rt4zi2s4e7cRQzIpKgzlJAMAnoa808F7c4lsQjDtR2ajNoLQWBOVoJLNcYg7Zo8wGHxTcOaxdTNfFs2w2ZYuaZVuTOkiCZ2JMTTqNA7+EcWXEK4Hzd5Dlu2nHett4jZlPJhoR648zGcavJgLeI+b7RzZkZWyfO3UQwM06Zp35V2cY4SbrJftN2OJQdxyAcw3Nq6AYdDzE6bgg15/EeG4h+H27IQG6psEqGXKDbuo7Qx3HcIHmPGlHDfsauvjOPxGHRrpCXraCXVVZLgUfSZJdg8CdIE9a9S1dV0V1MqwBEcwwBB9Yrh4o16/aa0ltrZuKVLuyQgIglVVmzMAdAYHjyrrw+HFu3btroqKFE66KMo+ys8qpUblT4UDOBChdTfteY7+9OLiBtI8qUfhMtk4MRrF62fUG3puOh6H7aJ5I9iOYEVdXn8vYaqs1LtrvpJ8aT+Fx8u4rr8UTcCPpL+766cEBnUT7aVsBbHy3iTzGFtg/3h4eA9orT49p8Iy6HBJ0PSiPOKoJz9/CoX9Z6+4og3hcQ4riLL2gbdo9teFsDM3clXYE93U5U1A61txjil7D4W/fe3bJtBmChjDgKDuRIMyOewrH0jsMz4MpbZuzxCu5WO6ot3FLGTrqw21o/TLDXLuCxNq2hd3tsqgaSWEDcwPbWkVol08d4g9jC3bwVWa3bZyuoByqWIB5bb1x8X4lcs4ftwAzDJK6gHOyroddi87cqw9JOBW3wN9bWGTtGtOqAW0DZipA15GY1mp6TYV7uAKJbd3PZAW9JOW4hYGSF2VudLhi48nb2Ldy4GIuhBP0cpOuhmQRyIrk47xlMKLbOSUuXRbJA+gCrHOf7IIEnkJNFgMNbBfJZNkaEyoUMYIPdBOoAEnTesOJYLtrtq29stZyXe0MDKCyqiqZ6g3NY5VER99djvR1eknFVwmGe8/eygwvMmJyjyAYnoATXpFhAMxpPqpQw/Ar74e7ZxHf7K1csWDMm6GUgXW5B8mRNdZDn86vQxRvXMHasm263Lqpbu7fNrAF0yDrIzKCs6sDyNacEJuXZ6O8cXFo7KpUpcK5TvBAa23/tbZG8CSOVAnE7rYm/YUW4tJbfMxbvC4XAWBtHZnXXeuU8OfD4xLtoXLlq7b7O9rmKFDNp9TMDM6wNe94UVjPbx2KutauG29qyqsqggtbN0sImR9Ma+dVUdCdmC4uXvthr1vsrwTOsNmS4kwWRoBkEgFSNJG9c3B/SBbzvaZTbuozZVb+kRbhTtUP5w01G6k66QaO1hHuYtMUyG2tq26IrRnftCpZiASAoCLAmdTMaVzWuDdvhgl1XtXUu3Xt3NA9om87I6kEjVWWQdCDBFExiNXp4HG3He+hVQLbBQwk5s1tXkjl9KNOlYcB4jexFu3dNtFRy4IDNmGUssjSDJXw3oPRy3fXtziVXOXXvJqt0LbUZwN1Jj6J2I05V53olw/srdrPhXS8GuZnIQQGZmksGMgjKI13pVGp29TCcXa81zsxbK273ZOrEi4ADBbosiWAjURqJgDiOJsb9yxZFvPbtq8OT38xaAsbAZQC2up268HEMC1y9avWrNyziFuBXcwFeyGOdXIPfVkHd3IJG2tT0mwRvq6pZuDEW9cNfWBlYqCGzzoobRlO4B0NFRY1MjdSOWvhWJg78/f7a0EwJ3jXpPPSgIkDrWGS4K/wlLGCIn+kT/N/tTQ8nlSp8KNqcCY1+dt/5xP302KnnVTyR7/CjcMHqfYaqtCp8Pr/CrqKUMH3NJmAf+XsRH6mnr76+HiOv4OIO+8dNNPvpNwTD5fviP6kkT/3F08tfqrX4538Iy6HaZAgVhbzSY5GulAY10/CgURm5ipMStGnPr++vPxePC3EtKue86lgswFQGM7NrlEwBAJJ2GhI9Fxpypcxlq5ZxxxIRrlm5ZW0+QZmtFGZlbKNWU52ByyZjSriCl1XuM9jctpiLeRbj5EdWzpnI7qNKqVJ2BggnSRNCeMXO2vWksBzaVWJNzLmzBioHcMHuka6ba1zcdtHFrbs2laO1t3HdkZAi23DwMygsxKgCBABMnSDjheH58bi+0F0ZkshXXtEViofNDCASJXeadR1IzFhEkwACSTGmmpPlrXm4XiNy6i3LNpTbYShuObbMOTZQjZQdxJBjcCuniuEF6zdszl7RHTNrpmUj1715fCOJNbspaxNq5buW1CkrbuPbfKAM6MisIMTBgjpSiNA2x3HWtYftmsEMHW2yF4ILXRaBBiCJYNtsa2wvE819rFy3kuKgca5kdSSpKtAMgjUEDcb15/pWWvYI5EuS12yQMjZ8qYlGLZYle4pbUT66NFu4fENcYPes3lAF3ITcsxsjhRJtGSQQJVi06HSqihb0G4qXuPasrnNuBcJbKqMRmCSFJLwQYiACNazscYm6bDpkv5M6DNKXVBglXiZBiQVB1G41rz+FM2Fu4gXUdrd+6b1u4iM8F1UNbdVBZSCsgxEHlFbXLBxGMsXlUrbw63O8ylTca4FXKFaGygBiSQJJETvRUB0cP9I1uYVsSyFApuBknMwa2zKV0GrFhAHiKvEcZU4ezftL2gvG1kWcpPakRyMQCSdNlNeVZ4dcXGXreU/FmuLisxgqbkZTbiP00S55jxqcD4ZdTEG0yxYsO12y0aE3tQo107Mm+PJ16U54S1eviuKuMSthbKljbNzMbmUQGVSPoEzLCPAcqljjYF4Ye7bNq4wLJrmS6F+lkYRLAakEA89da4MdeK8RS4y3MgwzqXFt2UMbqMFJVTuFaixdo4nE4ZlQrbsO1wuysmYm21sW1VoaO8SSQBoAJnRVBuzB8Ya5JtWw1sXWtMc8OCjFWbJliAw2zSRB5xXqK0+PlPuKVLuHBxNu/hlupda4BiEKOtu5bEhnfMoUsIGVl1Om4mGgHl6/Opy0ELc0En2eXvrV/dQ5Tr41lK4K3wkE/FABzuII8dYnTaYmma7d3pV+FF4wDTzu2wJ03bnTYoB9XtqsuSPZRuk+FSrNnx9/bUrPVTRUifHb8aSeGMPl7FSBPxVPtt+/uKdHGg8/UaSsBpxzEwo/JLcCR+kN/H8K1w6+ET0O5ffw9v8AvUuyRtA5daCw2mzeMj760Z45T1qY2NVvQevSfH3NaAcvurOSToYPs9zVW1IMAmPH32p7BqTyM6+/jUBHT65+6hA1/EUWbpTgkJnaaHOd58KstHQTMUBaKJk6WFnc71YUbmousztS1w4LduXrBditvKMoOUSs5pjcM2efIeFPGLEmaeXP91SNaTsTczdpdElUtF7QBJZXCCCNYEhrYgDqNiQWnCWwLaAajKCCSSToNSeZO+vWnlFE6A2vv79arPrsasjT1VAT4VITT3+2q8/fxqzQtHq+vzmg0LD1+2hTWrGg09zVFp05+rrSsAuJz1HlI/caoLA2FW59vvyqp9/vqJMn/CqZwB7s/O29j/a2+vbzpuNwA6AyenvFKPwqqTw9gBtcSOcmTHmJimstNXlyR7/CjeRF/A+0fjUqs/n9dSs7U1LA+HqpO4cP5exIBmMJb/zrz66/XThbXrt93Wk/h6j5exGu+DTQb6Mgitfj2nwjLod1OseFWft95oG3nUURX2jrSMYTx0oGXeiG8RQt56GnJJaNE31a/Z7+2gt5Qfqop105TRBqZgPGelUrdZoqtj9VBAa4Pfy3pJvcKxOHxnaWgbli44LZD3kBIzAqdx3V1WTAiKdyOR/CvG4HxLtHxFljmNlyA3Nl5T4jYnnVY5TBTJU4Jw6/cR0EpauE9m8gApcyksOZ+btqAI1JnYTX0RbQUADYaDwApLscTzXsFhbbd1FRmP6RW3OXyAU+simm9jVS4ls6G5mjzUZiCOmWT6qec3uUTbtioAKEXeRFFNSpGWfCqIPSpMirWdfq099d6AFVPqrN9a2ZqzgctuW9TJhJrNp6+VaPQt4VMnBO+E4RgG69taGvKbg95psK9KWPhNQHAlTzuW9p/SnlruOu2tNZX3/Gqnkj3+FG61U9PtqUGQ9T7RUrOlNVOvvFJvDrX/8AoMR0+JpEf9afVv7acpg7+r32pN4ey/L+JOk/E0/zpP3Vt8fXwjLod1319lUyz6vGoW6dKHLAHWeXvrUmMMd9uvvNVckiNvrqgvhRAzI50yCqiIPP2++lWfrH16ChJM9N/t/3qyNo9dAEw9/CodProgaob8qYcHGsQ9vD3WQS6oSvmBv6t48K+ZcE422HFwjVn7sk/pDeeZBE+Prr6fxrDPcsXbdswzW2VTykjT1V8KfFEEIywwbVTyKiIj11eMXFMPlmYmJe5wfiot4pbzyezV2EcywKgfbTl6LWruJvnG3QVQiLKHnIjtI5DKSB5k+JQfRPgwxmN7NzCIC9wc2Cn6I6SXE+E19tVIAAAAGmmkdBR8lRQ+GJnWdlmrDSJ+6hqxM1lDcc7a1GqA7RVGedUFs+m1C1CTUIk1MyYh7zQMtWaFj7aQJ3wqAjASupW7bOxOubwNNy6cqVvhNUHBCSI7e1/m/GmkDqKrLkj2I3kOfy9lSpl8R7+qpWVrbFj1FJPD9OP4knQHCJ6+8gn6jTux0pK4Zcnj2J8MGnX9JPxrbDr4Zz0OgtidI8Pf33o39nlQ5dPDx94q2PKoNds6ac6JtJP3UFkSfEVqvWIqo1DJlHUa0bNtHOgCRqasge0/dRGgFHWrOg2qlJqCmSTXx74QfRtrF9sQCGtXHkdUZt1PUTqPZymvrr3CPzSfKPrmvD49grmKstZewuVjuHBK9G1jXwj8aeOfDKc/j44orfBFgCTiMQRuVtp5DVvb837K+jkxSlguDYuzYFiyVtqojuwS8nVixPdbfwGm+1NNq6W+kpU9CQfYQdqWefFNnjhw4xAwajVdSak1g1ZFZrz860nT30pwGbrUWJ+2hZ9aqdR7RUm0HjWdwe/KrjpVMdpok4KPwmicDG3z1s+wk/dTYfOlD4UrhTBSDB7a2JPiSNxTaop5cke/wo3Hk8frqUGTwqVCqGrafupOwH/wBevzv8STaf+Iv7qcVAkik7BKfl6+f/ALNY8fnF2+qtPj6+EZHRR4VliMQqZcxjMwUebbD1nTzNdGu9Y3rSknMs6EeokT9g9lT5MC3wHy5WJiRttOo1Ik8yPEdaK5xNQqPBy3IjbSVJk66CAazNlW1bUNpuY1+zpWz4dGUBhOWec7ggz1kEjXqarGYopYLxFe9IJAZVOg0LXDbHP9IezWtbeJQ5YBGZnQeaZgTvtKH6qP4khk5RvOk7588/39fOgOFTp+cWGp3Mkka88zec09ACzj1lFJ1bNE88szz8GPkPCqHE7ZQuAxCrmaIBGmoIJEHT6xuKLE9laTM4gSNYJiCSPHcn2nrVKlpsyhRMZGEGSq7KT0hjHUGRT0DW9eyxIIJnTTQhS0bxsK5xxVQQCGBOWAY2ZXIMzH9Gw3nTxFatiLbwSDoWAkEagMHHqysKxsLZuRk1gK4MmQCGCkGZiCwieZ60qoCfiKd7UnK4Qxpr5kwByk8xFHisUqTIbQA6CZBbLsNTqdgK5Q9g+EiNZEgAtBnQiHOn9o+NbnEWmIO5OSNDz7y/WJ+2igtcesrALBmhSCsHuF9822UE0Hykvd+l3iQPo8iB16ttvptWiNalYWJuNlgR85D5z7A+vPXrWFi5YcKFE5gcoIbYhGO/gyHwnwMFQBtxVBJIbQkcoJGcGNddbbeOq6a1rdxyr2mjfN/SjLtlDyO8J0YVFw6wFInUmDqJM5vOcze2jOFQAiNGENJOvdC6+oAT0FFwGF7HqvaSDNtc7DSQIJ6wdByP5w61Zxq5guVg07d3WQT1jQKefSjuYRDuoMhgfEP9IeRgewVd6wsyV13kSCIkSDuDBb2mp0NiOKIxgTMxBG5z5Cs7SrAz7RNdXKsRhk5qNwduamVMdQdZoidfGllMdDgn/CvHxAnkL1ok/wDvE69JpvBBik74WO9w8gc71odd238acTvTy5I9/hRzSLL41KEv4/UalRcKqWxQdNfClLA2x8t3o3GFiPDNaM/bTLauGdYHLSlvCD+WbxkSMKNOktbOv93etPjmNfCcjaJ0+3ahIM9K1Nyh29dTIBa57HWittIjX91Ty1rJBv7786V0bYmoasL50FwDx/CqJniLKuCrbSDzG3lvVWraqTlBnQepRAHsmtLYAmqDz4fd+6lYZjBqVgjmx0J0L5s+vjmPlRWcKqsSqxvOp1JMnTzHqrYH30qgT7adimFvCKMoGmUEDU89999qBsCsCAdMuzH8wQPtrr86rPFFinLbwoBBGbRi0EnRiGk+xmo7WCQBF/NQDKCeggc945+PjW0686uKAG4KhatGMDlWFwGDpsPbSnQLzdatW1/GoHBHOapVBpGtWHLWajLQEwdPfxqluSTSsUTfhZH8nk7EXrX+fp9fqpwZ/efrpT+FVS2Cgc79kf459VNianaqy5I9/hRvIsw6mpUnz+v8alQsFoDyjr9f2Uu4LGYf4894FszoLeYkZNMukRI1Uak8ztTNcEDSDNeVZ9HbQu5zMDUJ+aD1/AVeFRuccP8As2xHpLhEYo+KsqwMFWuIGBHIgmRWNv0twR/rmGj/ALqfjXRiPR3COSXwuHZjqWNpCSfEkSd6Cx6N4QTGEsDytW9R/dq/p3Zag/hbgJ/K8NP/AHbf40N30qwP65hwY/4qDT21u3o5g472Fw5G/wDM29/7tZJ6O4ONMJY/ZJyOn5vhSmcO41CPSvBHbF4aPG6pA/xaVonpTgTEYvDnlpdSAeQ+l4GiuejuEI/JLGv/ACk16j6PSrvejuDaZwmHOmpNq3rPXu+dP6dxqxX0swJkfHMP+1T/AFVD6V4Ef1zDePztv/VW/wAgYUj8lsRB/ok/DSgHo3gzAOEw5HL5q3zn+zR9O41CPSrA/rmH03+dT8fKp/CzA/ruH8jdT8a0/g1hNjhcP+xT/T4A1B6NYP8AVcPp/wApPwp/TuNWbeluB/XMP+1Tl/7aUI9KsF+t4fX/AJqa+WutGPRvB6/xTD/sre/93nUb0awR0ODw2u/zKdf+nrSng7jUJ9LcDt8bw/XW6mv10Y9LcBGuMw37VPxrQejGDj8lw8dOyTpH6PSp/B3CbfFcPt/wk/Cn9O5asP4WYKPyzDx17VPxoG9LsDyxmH/ap+NbH0ewgj+K4fSAPmk/0+JoH9HsLr/FrAnf5pPL9GlPB3OLYt6V4IH8sw/l2tvfx71T+FeC5YzDaf8ANT8atfRrBn+q2P2Sc991ov4O4TUfFsPH/aT8Ki8O5/ZmPSvA/reH8D2qfjUX0rwM/leH/ap+NbL6N4SABhcP1/mk36/R30oT6OYT9Vw/ieyTXz01o/x9x9nnel1/D3rS2nLMCyuOzIBEaq0kERrMc69q3jVdVZDIP27Qfwrg4hwK1cCx3MoAGUAadIiNgI6V2YTDJbACrAHLx6+zWpyyicahrWNabiOMPX/DUqG6vQ/XUrG+4rs7gdD4VmrnMPH8KlStUQ0nSiYQalSgKuHUigstpHiaupT6k2U+/qrDCHU/+v31KlUTot8/Kszz9VSpSkxn8Kit3Seev2VKlBBXYev7aijWpUok4Wi6keMeqic61KlECUI1HvyFAza1KlEhXjQkaN5fjUqVJrTb21SmRr0/GqqUAJoXG3vyqVKiThlb1APhUqVKzaP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6153" name="Picture 12" descr="http://briceonbusiness.com/wp-content/uploads/2013/11/Extraordinary-Popular-Delusions-And-The-Madness-Of-Crowd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24" y="2041525"/>
            <a:ext cx="1403585" cy="187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772160" y="20923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Madness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</p:spTree>
    <p:extLst>
      <p:ext uri="{BB962C8B-B14F-4D97-AF65-F5344CB8AC3E}">
        <p14:creationId xmlns:p14="http://schemas.microsoft.com/office/powerpoint/2010/main" val="213223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 descr="https://www.psiram.com/en/images/thumb/8/8f/Pseudoscience2.jpg/400px-Pseudoscienc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857" y="4524946"/>
            <a:ext cx="2799020" cy="207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23463" y="3941484"/>
            <a:ext cx="2268537" cy="40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" altLang="en-US" sz="1600" b="0" kern="0" dirty="0"/>
              <a:t>Charles </a:t>
            </a:r>
            <a:r>
              <a:rPr lang="es-ES" altLang="en-US" sz="1600" b="0" kern="0" dirty="0" err="1"/>
              <a:t>Mackay</a:t>
            </a:r>
            <a:r>
              <a:rPr lang="es-ES" altLang="en-US" sz="1600" b="0" kern="0" dirty="0"/>
              <a:t>, </a:t>
            </a:r>
          </a:p>
          <a:p>
            <a:pPr algn="ctr" eaLnBrk="1" hangingPunct="1">
              <a:defRPr/>
            </a:pPr>
            <a:r>
              <a:rPr lang="es-ES" altLang="en-US" sz="1600" b="0" kern="0" dirty="0"/>
              <a:t>1841</a:t>
            </a:r>
          </a:p>
          <a:p>
            <a:pPr algn="ctr" eaLnBrk="1" hangingPunct="1">
              <a:defRPr/>
            </a:pPr>
            <a:endParaRPr lang="es-ES" altLang="en-US" sz="2400" b="0" kern="0" dirty="0"/>
          </a:p>
          <a:p>
            <a:pPr algn="ctr" eaLnBrk="1" hangingPunct="1">
              <a:defRPr/>
            </a:pPr>
            <a:endParaRPr lang="es-ES" altLang="en-US" sz="2400" b="0" kern="0" dirty="0"/>
          </a:p>
        </p:txBody>
      </p:sp>
      <p:pic>
        <p:nvPicPr>
          <p:cNvPr id="6150" name="Picture 4" descr="http://desultoryheroics.files.wordpress.com/2013/12/sachs-bubb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3" y="2055302"/>
            <a:ext cx="2462213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AutoShape 8" descr="data:image/jpeg;base64,/9j/4AAQSkZJRgABAQAAAQABAAD/2wCEAAkGBxQTEhUUExQWFhUXGBwbGRgYGRoaGhccHBgcHBwXHBofHCggGhwlGxgXITEhJikrLi4uGiAzODMsNygtLisBCgoKDg0OGxAQGywkHyQwLywsLCwsLCwsLCwsLCwsLCwsLCwsLCwsLCwsLCwsLCwsLCwsLCwsLCwsLCwsLCwsLP/AABEIAQMAwgMBIgACEQEDEQH/xAAbAAACAwEBAQAAAAAAAAAAAAACBgABAwQFB//EAE8QAAIBAgQDBAQJBgwGAQUBAAECEQADBBIhMQVBURMiYXEGgZHwBxQVIzKhscHRNEJSVJPhFiQlM0NEYpKistLxU2Nyc3SCwjVkg4SjJv/EABkBAAMBAQEAAAAAAAAAAAAAAAABAgMFBP/EACYRAQACAQIGAwEAAwAAAAAAAAABEQIhMRIyQWFxgQMiwVEjQvD/2gAMAwEAAhEDEQA/APowTTSiD8tff99UDHnHq250orh8V8ZnXODq/wCZl6eX9nf7a5GGNvdjje8myda1C0sY/h3ETcZrOKw6pPdV7JJGmsmesx7msvifFT/XMN+wb/VNVGHeGcz2NybVQpV+T+LHX45hh1iw33tV3OHcWA0xmGiP1cj/AOVVwd4K+xqNRhpSv8n8WG+Lwn7FjH+L7aO7gOKx+WYaf/HP3v50cEf2CvsZT16VQNLHyfxX9cw3rw7af4/fShfh3FeWMw3rw5HqHfNHB3g77Gwa1CtKlzA8WjTGYQf/AIGn62NWMDxWfy3DR/459X59HBH9grM7iNKsD2++tKl3h3Fp0xmFjl8w341F4fxXnjMNP/jk/Xno4I/sC+xqg+/OrPlSp8ncW/XcN+wOuu30qscP4tOuMwo8sOT/APLlrRwR/YOzXl51TL1E+NK1zAcW5YzDc/6AxH9461RwPFuWMw2kf0Dew9+lwR/YFyaM2ug1obgPL31pc+TeK6fxzDDTcYc/e/4VkeH8W1/jmFPnYb7jRwR/YF9jVlETQATB9nt6UrjAcWn8rwuh27Bv9VW/DuKgQMZhx/8ArkfXnNLgj+wdmce/3VYpV47hcSRbBm4oA+gPz+bEAczMcht5+/w4XFtr2xBYbx56SeZ8ft3qZxiItpOMVduoqfCpRx5VKnRLO0aUeH3j8uYkT3fitsxOhJKyY6wI9VNIOsUmYR543iQD/VLciI2Zfx+vwq/jnSfCcuh6tCRVIvrq7J/H21SuN+ftqTaKdKJT7KC2fOjB9zVQQoiqJ061IohvTJmG8YotOmv41G31oSPZzoMR8KE/XUPjRzr7/bSIJaqHnUZ9veaKaYUoNWauCPvoSJpBU0Cfb9VWVoiOo08ffwoMOcevz+urubb61M3QVS6fdpSkAtnQe/Ojnn7YobTaeXvyoneKm9DKHwpMfk9ikznTYxO+kzsdJ8DTUza+FKnwoN/ECOt21vp/SDn99NhE1c8ke/wo3VPvNSpnqqztS1POKSeHofl3EHecKv8AmSnhUHvoaS8En8v4j/w00n+2n760+ONJ8Jy6G1L1aBhtyn7f96EoNB++pcU/XWWqm6mfZRDzrzRjGa49u3HcClmaYlphQBuYEnUASN9YrEcSe12XaKgz3chOYxlyOwcac8kQdpraIRb1p0++qUbbV52G4mHvtbXKyrbV8wMmWZly/wCGfXRcN4qLr3reUg227p/TQyM48M63Bz0APOnUh6Dj6veaELqRXkcP4w9xkBRYftBKmShtvlhh0aDBnTbXeuvh+Ka6boIC5LjIInWANfD6VE40LdpXfrULV4fDuLs9q5cARyqM3ZW2l5XMAseOXSu3hOL7Vc4ZHQmVZJjoVIOoYGQQdRGsGicZgW71NHOvvvXlWeKK2Iu2PougUgnZwVUtH/TnWf8AqWr4dxdLtp7sFVRnGu+VdQ0cpWGA31FFSHpT++p5RXjWuMhrAutbIfOLfZHcXS4QLMbZiDmj6JmK70N7Msi2QZzRIK6ab/SEwOW9FSLdFUx0jrvXm8I4s19VZVXci4Z0Vhsg5ltiZgCRvyu1xPNeuWVXvBcyM30bhBi4BzhGZAfFqOGRb0SKuK8rBcYN3IFTviReUn+aI0K+JLDu7Ar3uYmn4o4uW7L9mt1kVtSwW40ntEtnqoGaDJgjoTROMi3oqDJ5a/dREaCZOtZ2TLN5/dWhmsllP4TlDYEzsbtvUf8AXI9pgU1cqUfhSYjA5gPo3bZAHPUiNORmD4E03E1c8ke/xMbynaeH2VKox1qqzWIj3++kvBkfLuIMmRg0GvPvrr4bCmo3OtJ3Dgfl7Ekc8Ikf3k1+o1fxzcZeEZdDtMma0XY6ViujR1rQeBB1qIlTifhp7U3rTlHYBXESj5ZgkSCCMxEgjxnSjxGAZzZLXJKXO0+jAPdZMsToIc85kDxrrz9KO2vrnrrVxlKZhy4jAt2r3UuZS1pbY7s5YLEONd++d9NB68cNwZUe1ct9w20KGBpcUhfpeIKgg7+0z6sb1I61fFJU8exwIIFZXK3ELd8KO8ruWa267MJOnMQINdWEwFy27EXAQ7s5BQcwBlBzbaA9fGuzcmou/lRxSKedgMA9pAgu7A5T2YkEtMnXXciNK6eHcPFprjSC11s7wuUTlCyBryUSSSTXTAn7aoL40uKRTy8TwFLhlmM9oXldDBQI1o7yjIIP3ECLbg+twZ+5durcZMo/NCDICCO6ezWdOZ5GK9aPVVHwNPikU8W76PW2NzUqlxkbIoAyXLcZbyEbN3UncdweM+jZs3QQXuho/sQW0iWIMeMACukXPCenvNER7/vouaFPFwvo/wBkUa3cKuujEKIurJIFxJgwSYYEEdYJq14Eq9iytFy0xY3Mom5mBDhxzzST5wRXsHl51CfeafFIpx4bBdncvXM09qysRERCKkA89FB15k+VZcQ4Z2pAZhkDI4GUFgyMGBVp01G8T0iu9pjSoR00996m5uzZL+dyk1otAjzIPKjI61EGUfhNWcGAZ/n7XOPzv9jHhTSpMefv50p/Ces4LePnrZ9hnemz7arLlj3+FG8gyGropHvFSs9FOK3BMUq8LP8ALuIGumET/Mv403W7fTpSphI+Xr8c8Enr+cT91V8O2Xgsuj1/S/Fvash0cr89ZUsBPde8isIIM90nYTXVw+GW4FvXH70SRla2cq90SiyNc2o586rjvDnxFtURlUi5beWkj5u4rhYHUrG9dgt3oeeyzH6H0so8WO55aabVUcpdS7wvG37jHBu5F+ywN26MvftTKMoiAXBCkR3YbaVNdvpX2tjCYm/bv3FZLZZF7hVSB0Kmdp9dWfR0gWbltwMRbclrrSRdD/zqvESGMEfolVjaK9D0i4a+Iw12wGVWuoULGSBO5jQn6q0uOKJT0dOHwrLmJvXGBUDK2XumdSpVQZ159BSrwPi157WCdL/bXLhHb2zkPdIOZ4UA2ypy66AkxGopxTMV1jNHjE+zalyx6MsuGsW+0VMRhx81eUH1hkJ1RhIKz6wdjGYrUS7eP4x0tMLTKt642S0WjRiCSxnTuorNrzUDnXM3pMBw/wCOZRmygFM2na5hb7Oegu6E9BNb/J9xr63LvZMEQqqLmHeYjM8GRsoAG411M6YH0XB+M22IOGxJzdnqGtuVAYqdoJCt4EE6zSjhqhNvQXh9wpriLguR9IBQobwQqQVnrJjnNeBc47dfh926SLV6zdNp2T6Oa3eFtiAwMKVMwdp30mvdwtnFogRntOyiBdKsCR1ZBozdYZQTyFcmJ9HT8TbD2mEu4d3ualmNwXHcgRqxB0EAT4RTiuoacNxLnFOiXe2sdmDmlW7O5m+gHUANK96DqNOoobpuHHtaNx1t/F1cKuUd43CszlPIDSYrbEcJcXhiLDLbcgC8hBKXgNpiCHWTDdCQQRVPw68MUcQptmbItlDmBkMWzZgPGIjxo0DAYy9YxdmzcftbV/OEdgoe26KXKMVADKVBgxIK85rXgWKuMuKL3GYpfuosx3VT6I0A8d9a6rfDGe8t68VLWwwtooIVM4AZjJlnIETpAnTUk4cN4dctLiAWQm9cuOIkBe0I7rdYjfnJ0FO4oauP0d4657Oxi4W86BrdwCExAyycv6NwDdPWNJA7+BXz2Vxrjlst28MzRoiXXA2A2QDU+M0HyMtzC28PfAbIiDMkiGQAC4p3RtMwg6eNcy8Fu/FTh2ui5muMblxhDXEa7nZCAIzMpKE+JMa0TwyNVejHGHvPet3YDd27bAj+ZufRU6/TRgQ3mOtY47HEY29afEmygw1t11QZXL3VLDMDm0Ve6ZHtru4hwgm/h79jJbe1mDAjS5bYQyGNtQrA8iuxoMTwdmxNy64ttbu2UssjfoqzsTtBntIjwpTOO412c5XGXMHauA5MUArMkALcIMlGBBKBwI01UmtsJxL44UayzJbTW7tmz7dgZBgoZLRzygHetuE8Pu2QLbXBcsqT2Zae0VY0RjrnA2DaGImd6vgfDnsLcDFTnu3Loyzp2jlsuvSYmlMxqdPD+FK4UwOYRpdtjvGBqSN+W9NtJ/wtH+Ic4F214x3429dN2frUZcke/wAON5Q+VVVm4fD21VZ2pkt9DsDHiCPtpW4fHy9eOU/kSj/+i6/Z7abFBEe/uaWsAP5bvMeWEAP960QfLU1p8XXwnLobGInQbdQdPuosw+v3FTLrI50RYjSJ6CkEQxqJ8qC42h09+kUYbn7++tU48ZokJnpYxXE763MYBeVBZVDbzopUlkLZWiGYSABlIOvOmdVPXx9/flXmYHhzrisRdZUy3OzyEGWGRSpkZYE+Bq8Cly2+KXLt63ZUdnc7Bbt6dTbz6LbUHQtmV9TMBdjOlcUx13CtZZm7Ww9xbbyqh7ZdsquCoAK5iAQROsg8jvj+E3FxQxVgrmKdnctuSFuKCWUhgDkdSTBgggkeIvG8PbEm2LoRLaXFuFFYu1xlMqCcoCqGAY7k5RtrNaeicOK4heGIxdsXlRbNq1cQuqlc1ztZD8yvzYgAg6miucWvZ+HAjsjiZ7W2QDkIsNdgE6jvLHlXXhuH3Bjb99lTJcS0i6ksDbNySRl0ntOR5UXHeHNcaxdtEdpYuF1DSFcMjIykjUHKxgwdetO42/7YqkfGcU6XsIqtC3bzI4gbCzcuSCRIM2wPIms8Pjrnx67ZLTbSzbuAQJzO9xTrEkDsx7TWlzC3Lt2y90Ki2SzKAxdmcoUBJygBQrvprMjaKwODvjG3L6JbZHs27YBuFWlHuNP82RHzkb8qWhvS4liuztM8SQIUD85icqJ5sxA9dcPo7xB79kG4Mt1C1u6IiLiEBiByVtHHg4qsXgbl82RdS32anPdUMWzPlhVyle8gYsZMGQpissHwZrGKuPZVBYuoudAcpW4sjOq5YIZYB1H0RRpQ6vPHFcSLN26rh2t4lrQtlV+cVb2QAZROfLrO3OIprneaVsP6MMVulwlu8cRcvWb1s5mQsxKySonQ5WXUEE0xYB7uWL6oHG+RiVP9oAgFesaxtJozqdhDfNp4x7Kg11qGq61moJP2VZfry94qpM7VRj8akyd8Lqk8OI63bQ8Iz8+usU3RB/dSf8LJjh52EXrWvjm38NxTe2o3qsuSPf4Ucw8h6fZUrLtT0Hv66lZLaEa6e/40tYG2Dxq80ifioBEiRLW9/Z782DtDzPhSxwy6PlrEgjUYVDm8MyafVWvxTv4Rl0OYcCvEOOvti7thGthUtW7gJRixLtcUgxcAIHZz669kIdOteK2Hupjrl4WWuI1i0gIa3mzI9xiYZx3YuDXqNqrHqUrwvFnGIGGvhA7oXtXEnJcCEBlykkowkGJII51z8E4revMSz4cZL922UytmK23dZBNzQnKD9GInauxME9/EJfujItlXW3bkFizwGZ40BhYCgncmdYHHwHhr2pFzDd44m7dW5No5VuXGYEnNmzBGIgA+dVUUVuzAcVdsZfsHL2dtLTghTmJuG4CCZjTs+Q50Z4hc+OiwcvZ9gbuxzznCZZmI1nauG1h7qY2/f7BnS5btIuVkmbZuEkhnGnfEeRrS7YvDE2sSqZvmTau2wy5hLBwyMYVoYRBIkGZ0gqN9f4bsuYlxjFs93szae4dDmBVkWAc0R3525VzcC4o+JAdXtwHZbtrK2e1EwpOb6cgTIAIJI5Uduxca+b7oUC2yiLILHMysxaCQB3UAAJ5ma5FwDXMVZxPYmw6hlvEsp7VShAt90nMA5DBmAIjbWnoTW3xso+NN4qLOGCmVU5iDbFwk97UjYQBXVZ+MXLYuTbtlhmFtkZonUKzBxJ8gB51w3eCG63EEuoVt4kKEYFZhbQQmAZBkSPDeNq6uG4jEW7apesm5cUZe0tumS5GzHMwZCdyIMSdTRMR0DjHpC74a5cW2BftXRae0W07TOiwGjYhwQ0cxI0r0eH8YXEWXe13HSQyODmtOBqjqD9YMEagmvNfg1xLN2AHvX8Ql64FICrluW2yDMRIW3bCzzImBOnXxngjM3xjDkW8SFgz9G6v/AAroG46MNVO3i/qNWV7jrJbwhdktnEKJuFTkVigYIO9oWJgEmNOpFe1hVfKO1KlwTJUEAiTl0MkHLE67zXlvYYWLVi7h+2TsQtxQUMEKoiHZQR9LUHSBW3o7hHsYZbbHMylsuubKpclEzH6WRCqzzy0pqgx9IOO/Fms9zMrOO1P/AA7ZYJ2h/wDd0OvIP0rt4zi2s4e7cRQzIpKgzlJAMAnoa808F7c4lsQjDtR2ajNoLQWBOVoJLNcYg7Zo8wGHxTcOaxdTNfFs2w2ZYuaZVuTOkiCZ2JMTTqNA7+EcWXEK4Hzd5Dlu2nHett4jZlPJhoR648zGcavJgLeI+b7RzZkZWyfO3UQwM06Zp35V2cY4SbrJftN2OJQdxyAcw3Nq6AYdDzE6bgg15/EeG4h+H27IQG6psEqGXKDbuo7Qx3HcIHmPGlHDfsauvjOPxGHRrpCXraCXVVZLgUfSZJdg8CdIE9a9S1dV0V1MqwBEcwwBB9Yrh4o16/aa0ltrZuKVLuyQgIglVVmzMAdAYHjyrrw+HFu3btroqKFE66KMo+ys8qpUblT4UDOBChdTfteY7+9OLiBtI8qUfhMtk4MRrF62fUG3puOh6H7aJ5I9iOYEVdXn8vYaqs1LtrvpJ8aT+Fx8u4rr8UTcCPpL+766cEBnUT7aVsBbHy3iTzGFtg/3h4eA9orT49p8Iy6HBJ0PSiPOKoJz9/CoX9Z6+4og3hcQ4riLL2gbdo9teFsDM3clXYE93U5U1A61txjil7D4W/fe3bJtBmChjDgKDuRIMyOewrH0jsMz4MpbZuzxCu5WO6ot3FLGTrqw21o/TLDXLuCxNq2hd3tsqgaSWEDcwPbWkVol08d4g9jC3bwVWa3bZyuoByqWIB5bb1x8X4lcs4ftwAzDJK6gHOyroddi87cqw9JOBW3wN9bWGTtGtOqAW0DZipA15GY1mp6TYV7uAKJbd3PZAW9JOW4hYGSF2VudLhi48nb2Ldy4GIuhBP0cpOuhmQRyIrk47xlMKLbOSUuXRbJA+gCrHOf7IIEnkJNFgMNbBfJZNkaEyoUMYIPdBOoAEnTesOJYLtrtq29stZyXe0MDKCyqiqZ6g3NY5VER99djvR1eknFVwmGe8/eygwvMmJyjyAYnoATXpFhAMxpPqpQw/Ar74e7ZxHf7K1csWDMm6GUgXW5B8mRNdZDn86vQxRvXMHasm263Lqpbu7fNrAF0yDrIzKCs6sDyNacEJuXZ6O8cXFo7KpUpcK5TvBAa23/tbZG8CSOVAnE7rYm/YUW4tJbfMxbvC4XAWBtHZnXXeuU8OfD4xLtoXLlq7b7O9rmKFDNp9TMDM6wNe94UVjPbx2KutauG29qyqsqggtbN0sImR9Ma+dVUdCdmC4uXvthr1vsrwTOsNmS4kwWRoBkEgFSNJG9c3B/SBbzvaZTbuozZVb+kRbhTtUP5w01G6k66QaO1hHuYtMUyG2tq26IrRnftCpZiASAoCLAmdTMaVzWuDdvhgl1XtXUu3Xt3NA9om87I6kEjVWWQdCDBFExiNXp4HG3He+hVQLbBQwk5s1tXkjl9KNOlYcB4jexFu3dNtFRy4IDNmGUssjSDJXw3oPRy3fXtziVXOXXvJqt0LbUZwN1Jj6J2I05V53olw/srdrPhXS8GuZnIQQGZmksGMgjKI13pVGp29TCcXa81zsxbK273ZOrEi4ADBbosiWAjURqJgDiOJsb9yxZFvPbtq8OT38xaAsbAZQC2up268HEMC1y9avWrNyziFuBXcwFeyGOdXIPfVkHd3IJG2tT0mwRvq6pZuDEW9cNfWBlYqCGzzoobRlO4B0NFRY1MjdSOWvhWJg78/f7a0EwJ3jXpPPSgIkDrWGS4K/wlLGCIn+kT/N/tTQ8nlSp8KNqcCY1+dt/5xP302KnnVTyR7/CjcMHqfYaqtCp8Pr/CrqKUMH3NJmAf+XsRH6mnr76+HiOv4OIO+8dNNPvpNwTD5fviP6kkT/3F08tfqrX4538Iy6HaZAgVhbzSY5GulAY10/CgURm5ipMStGnPr++vPxePC3EtKue86lgswFQGM7NrlEwBAJJ2GhI9Fxpypcxlq5ZxxxIRrlm5ZW0+QZmtFGZlbKNWU52ByyZjSriCl1XuM9jctpiLeRbj5EdWzpnI7qNKqVJ2BggnSRNCeMXO2vWksBzaVWJNzLmzBioHcMHuka6ba1zcdtHFrbs2laO1t3HdkZAi23DwMygsxKgCBABMnSDjheH58bi+0F0ZkshXXtEViofNDCASJXeadR1IzFhEkwACSTGmmpPlrXm4XiNy6i3LNpTbYShuObbMOTZQjZQdxJBjcCuniuEF6zdszl7RHTNrpmUj1715fCOJNbspaxNq5buW1CkrbuPbfKAM6MisIMTBgjpSiNA2x3HWtYftmsEMHW2yF4ILXRaBBiCJYNtsa2wvE819rFy3kuKgca5kdSSpKtAMgjUEDcb15/pWWvYI5EuS12yQMjZ8qYlGLZYle4pbUT66NFu4fENcYPes3lAF3ITcsxsjhRJtGSQQJVi06HSqihb0G4qXuPasrnNuBcJbKqMRmCSFJLwQYiACNazscYm6bDpkv5M6DNKXVBglXiZBiQVB1G41rz+FM2Fu4gXUdrd+6b1u4iM8F1UNbdVBZSCsgxEHlFbXLBxGMsXlUrbw63O8ylTca4FXKFaGygBiSQJJETvRUB0cP9I1uYVsSyFApuBknMwa2zKV0GrFhAHiKvEcZU4ezftL2gvG1kWcpPakRyMQCSdNlNeVZ4dcXGXreU/FmuLisxgqbkZTbiP00S55jxqcD4ZdTEG0yxYsO12y0aE3tQo107Mm+PJ16U54S1eviuKuMSthbKljbNzMbmUQGVSPoEzLCPAcqljjYF4Ye7bNq4wLJrmS6F+lkYRLAakEA89da4MdeK8RS4y3MgwzqXFt2UMbqMFJVTuFaixdo4nE4ZlQrbsO1wuysmYm21sW1VoaO8SSQBoAJnRVBuzB8Ya5JtWw1sXWtMc8OCjFWbJliAw2zSRB5xXqK0+PlPuKVLuHBxNu/hlupda4BiEKOtu5bEhnfMoUsIGVl1Om4mGgHl6/Opy0ELc0En2eXvrV/dQ5Tr41lK4K3wkE/FABzuII8dYnTaYmma7d3pV+FF4wDTzu2wJ03bnTYoB9XtqsuSPZRuk+FSrNnx9/bUrPVTRUifHb8aSeGMPl7FSBPxVPtt+/uKdHGg8/UaSsBpxzEwo/JLcCR+kN/H8K1w6+ET0O5ffw9v8AvUuyRtA5daCw2mzeMj760Z45T1qY2NVvQevSfH3NaAcvurOSToYPs9zVW1IMAmPH32p7BqTyM6+/jUBHT65+6hA1/EUWbpTgkJnaaHOd58KstHQTMUBaKJk6WFnc71YUbmousztS1w4LduXrBditvKMoOUSs5pjcM2efIeFPGLEmaeXP91SNaTsTczdpdElUtF7QBJZXCCCNYEhrYgDqNiQWnCWwLaAajKCCSSToNSeZO+vWnlFE6A2vv79arPrsasjT1VAT4VITT3+2q8/fxqzQtHq+vzmg0LD1+2hTWrGg09zVFp05+rrSsAuJz1HlI/caoLA2FW59vvyqp9/vqJMn/CqZwB7s/O29j/a2+vbzpuNwA6AyenvFKPwqqTw9gBtcSOcmTHmJimstNXlyR7/CjeRF/A+0fjUqs/n9dSs7U1LA+HqpO4cP5exIBmMJb/zrz66/XThbXrt93Wk/h6j5exGu+DTQb6Mgitfj2nwjLod1OseFWft95oG3nUURX2jrSMYTx0oGXeiG8RQt56GnJJaNE31a/Z7+2gt5Qfqop105TRBqZgPGelUrdZoqtj9VBAa4Pfy3pJvcKxOHxnaWgbli44LZD3kBIzAqdx3V1WTAiKdyOR/CvG4HxLtHxFljmNlyA3Nl5T4jYnnVY5TBTJU4Jw6/cR0EpauE9m8gApcyksOZ+btqAI1JnYTX0RbQUADYaDwApLscTzXsFhbbd1FRmP6RW3OXyAU+simm9jVS4ls6G5mjzUZiCOmWT6qec3uUTbtioAKEXeRFFNSpGWfCqIPSpMirWdfq099d6AFVPqrN9a2ZqzgctuW9TJhJrNp6+VaPQt4VMnBO+E4RgG69taGvKbg95psK9KWPhNQHAlTzuW9p/SnlruOu2tNZX3/Gqnkj3+FG61U9PtqUGQ9T7RUrOlNVOvvFJvDrX/8AoMR0+JpEf9afVv7acpg7+r32pN4ey/L+JOk/E0/zpP3Vt8fXwjLod1319lUyz6vGoW6dKHLAHWeXvrUmMMd9uvvNVckiNvrqgvhRAzI50yCqiIPP2++lWfrH16ChJM9N/t/3qyNo9dAEw9/CodProgaob8qYcHGsQ9vD3WQS6oSvmBv6t48K+ZcE422HFwjVn7sk/pDeeZBE+Prr6fxrDPcsXbdswzW2VTykjT1V8KfFEEIywwbVTyKiIj11eMXFMPlmYmJe5wfiot4pbzyezV2EcywKgfbTl6LWruJvnG3QVQiLKHnIjtI5DKSB5k+JQfRPgwxmN7NzCIC9wc2Cn6I6SXE+E19tVIAAAAGmmkdBR8lRQ+GJnWdlmrDSJ+6hqxM1lDcc7a1GqA7RVGedUFs+m1C1CTUIk1MyYh7zQMtWaFj7aQJ3wqAjASupW7bOxOubwNNy6cqVvhNUHBCSI7e1/m/GmkDqKrLkj2I3kOfy9lSpl8R7+qpWVrbFj1FJPD9OP4knQHCJ6+8gn6jTux0pK4Zcnj2J8MGnX9JPxrbDr4Zz0OgtidI8Pf33o39nlQ5dPDx94q2PKoNds6ac6JtJP3UFkSfEVqvWIqo1DJlHUa0bNtHOgCRqasge0/dRGgFHWrOg2qlJqCmSTXx74QfRtrF9sQCGtXHkdUZt1PUTqPZymvrr3CPzSfKPrmvD49grmKstZewuVjuHBK9G1jXwj8aeOfDKc/j44orfBFgCTiMQRuVtp5DVvb837K+jkxSlguDYuzYFiyVtqojuwS8nVixPdbfwGm+1NNq6W+kpU9CQfYQdqWefFNnjhw4xAwajVdSak1g1ZFZrz860nT30pwGbrUWJ+2hZ9aqdR7RUm0HjWdwe/KrjpVMdpok4KPwmicDG3z1s+wk/dTYfOlD4UrhTBSDB7a2JPiSNxTaop5cke/wo3Hk8frqUGTwqVCqGrafupOwH/wBevzv8STaf+Iv7qcVAkik7BKfl6+f/ALNY8fnF2+qtPj6+EZHRR4VliMQqZcxjMwUebbD1nTzNdGu9Y3rSknMs6EeokT9g9lT5MC3wHy5WJiRttOo1Ik8yPEdaK5xNQqPBy3IjbSVJk66CAazNlW1bUNpuY1+zpWz4dGUBhOWec7ggz1kEjXqarGYopYLxFe9IJAZVOg0LXDbHP9IezWtbeJQ5YBGZnQeaZgTvtKH6qP4khk5RvOk7588/39fOgOFTp+cWGp3Mkka88zec09ACzj1lFJ1bNE88szz8GPkPCqHE7ZQuAxCrmaIBGmoIJEHT6xuKLE9laTM4gSNYJiCSPHcn2nrVKlpsyhRMZGEGSq7KT0hjHUGRT0DW9eyxIIJnTTQhS0bxsK5xxVQQCGBOWAY2ZXIMzH9Gw3nTxFatiLbwSDoWAkEagMHHqysKxsLZuRk1gK4MmQCGCkGZiCwieZ60qoCfiKd7UnK4Qxpr5kwByk8xFHisUqTIbQA6CZBbLsNTqdgK5Q9g+EiNZEgAtBnQiHOn9o+NbnEWmIO5OSNDz7y/WJ+2igtcesrALBmhSCsHuF9822UE0Hykvd+l3iQPo8iB16ttvptWiNalYWJuNlgR85D5z7A+vPXrWFi5YcKFE5gcoIbYhGO/gyHwnwMFQBtxVBJIbQkcoJGcGNddbbeOq6a1rdxyr2mjfN/SjLtlDyO8J0YVFw6wFInUmDqJM5vOcze2jOFQAiNGENJOvdC6+oAT0FFwGF7HqvaSDNtc7DSQIJ6wdByP5w61Zxq5guVg07d3WQT1jQKefSjuYRDuoMhgfEP9IeRgewVd6wsyV13kSCIkSDuDBb2mp0NiOKIxgTMxBG5z5Cs7SrAz7RNdXKsRhk5qNwduamVMdQdZoidfGllMdDgn/CvHxAnkL1ok/wDvE69JpvBBik74WO9w8gc71odd238acTvTy5I9/hRzSLL41KEv4/UalRcKqWxQdNfClLA2x8t3o3GFiPDNaM/bTLauGdYHLSlvCD+WbxkSMKNOktbOv93etPjmNfCcjaJ0+3ahIM9K1Nyh29dTIBa57HWittIjX91Ty1rJBv7786V0bYmoasL50FwDx/CqJniLKuCrbSDzG3lvVWraqTlBnQepRAHsmtLYAmqDz4fd+6lYZjBqVgjmx0J0L5s+vjmPlRWcKqsSqxvOp1JMnTzHqrYH30qgT7adimFvCKMoGmUEDU89999qBsCsCAdMuzH8wQPtrr86rPFFinLbwoBBGbRi0EnRiGk+xmo7WCQBF/NQDKCeggc945+PjW0686uKAG4KhatGMDlWFwGDpsPbSnQLzdatW1/GoHBHOapVBpGtWHLWajLQEwdPfxqluSTSsUTfhZH8nk7EXrX+fp9fqpwZ/efrpT+FVS2Cgc79kf459VNianaqy5I9/hRvIsw6mpUnz+v8alQsFoDyjr9f2Uu4LGYf4894FszoLeYkZNMukRI1Uak8ztTNcEDSDNeVZ9HbQu5zMDUJ+aD1/AVeFRuccP8As2xHpLhEYo+KsqwMFWuIGBHIgmRWNv0twR/rmGj/ALqfjXRiPR3COSXwuHZjqWNpCSfEkSd6Cx6N4QTGEsDytW9R/dq/p3Zag/hbgJ/K8NP/AHbf40N30qwP65hwY/4qDT21u3o5g472Fw5G/wDM29/7tZJ6O4ONMJY/ZJyOn5vhSmcO41CPSvBHbF4aPG6pA/xaVonpTgTEYvDnlpdSAeQ+l4GiuejuEI/JLGv/ACk16j6PSrvejuDaZwmHOmpNq3rPXu+dP6dxqxX0swJkfHMP+1T/AFVD6V4Ef1zDePztv/VW/wAgYUj8lsRB/ok/DSgHo3gzAOEw5HL5q3zn+zR9O41CPSrA/rmH03+dT8fKp/CzA/ruH8jdT8a0/g1hNjhcP+xT/T4A1B6NYP8AVcPp/wApPwp/TuNWbeluB/XMP+1Tl/7aUI9KsF+t4fX/AJqa+WutGPRvB6/xTD/sre/93nUb0awR0ODw2u/zKdf+nrSng7jUJ9LcDt8bw/XW6mv10Y9LcBGuMw37VPxrQejGDj8lw8dOyTpH6PSp/B3CbfFcPt/wk/Cn9O5asP4WYKPyzDx17VPxoG9LsDyxmH/ap+NbH0ewgj+K4fSAPmk/0+JoH9HsLr/FrAnf5pPL9GlPB3OLYt6V4IH8sw/l2tvfx71T+FeC5YzDaf8ANT8atfRrBn+q2P2Sc991ov4O4TUfFsPH/aT8Ki8O5/ZmPSvA/reH8D2qfjUX0rwM/leH/ap+NbL6N4SABhcP1/mk36/R30oT6OYT9Vw/ieyTXz01o/x9x9nnel1/D3rS2nLMCyuOzIBEaq0kERrMc69q3jVdVZDIP27Qfwrg4hwK1cCx3MoAGUAadIiNgI6V2YTDJbACrAHLx6+zWpyyicahrWNabiOMPX/DUqG6vQ/XUrG+4rs7gdD4VmrnMPH8KlStUQ0nSiYQalSgKuHUigstpHiaupT6k2U+/qrDCHU/+v31KlUTot8/Kszz9VSpSkxn8Kit3Seev2VKlBBXYev7aijWpUok4Wi6keMeqic61KlECUI1HvyFAza1KlEhXjQkaN5fjUqVJrTb21SmRr0/GqqUAJoXG3vyqVKiThlb1APhUqVKzaP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2" name="AutoShape 10" descr="data:image/jpeg;base64,/9j/4AAQSkZJRgABAQAAAQABAAD/2wCEAAkGBxQTEhUUExQWFhUXGBwbGRgYGRoaGhccHBgcHBwXHBofHCggGhwlGxgXITEhJikrLi4uGiAzODMsNygtLisBCgoKDg0OGxAQGywkHyQwLywsLCwsLCwsLCwsLCwsLCwsLCwsLCwsLCwsLCwsLCwsLCwsLCwsLCwsLCwsLCwsLP/AABEIAQMAwgMBIgACEQEDEQH/xAAbAAACAwEBAQAAAAAAAAAAAAACBgABAwQFB//EAE8QAAIBAgQDBAQJBgwGAQUBAAECEQADBBIhMQVBURMiYXEGgZHwBxQVIzKhscHRNEJSVJPhFiQlM0NEYpKistLxU2Nyc3SCwjVkg4SjJv/EABkBAAMBAQEAAAAAAAAAAAAAAAABAgMFBP/EACYRAQACAQIGAwEAAwAAAAAAAAABEQIhMRIyQWFxgQMiwVEjQvD/2gAMAwEAAhEDEQA/APowTTSiD8tff99UDHnHq250orh8V8ZnXODq/wCZl6eX9nf7a5GGNvdjje8myda1C0sY/h3ETcZrOKw6pPdV7JJGmsmesx7msvifFT/XMN+wb/VNVGHeGcz2NybVQpV+T+LHX45hh1iw33tV3OHcWA0xmGiP1cj/AOVVwd4K+xqNRhpSv8n8WG+Lwn7FjH+L7aO7gOKx+WYaf/HP3v50cEf2CvsZT16VQNLHyfxX9cw3rw7af4/fShfh3FeWMw3rw5HqHfNHB3g77Gwa1CtKlzA8WjTGYQf/AIGn62NWMDxWfy3DR/459X59HBH9grM7iNKsD2++tKl3h3Fp0xmFjl8w341F4fxXnjMNP/jk/Xno4I/sC+xqg+/OrPlSp8ncW/XcN+wOuu30qscP4tOuMwo8sOT/APLlrRwR/YOzXl51TL1E+NK1zAcW5YzDc/6AxH9461RwPFuWMw2kf0Dew9+lwR/YFyaM2ug1obgPL31pc+TeK6fxzDDTcYc/e/4VkeH8W1/jmFPnYb7jRwR/YF9jVlETQATB9nt6UrjAcWn8rwuh27Bv9VW/DuKgQMZhx/8ArkfXnNLgj+wdmce/3VYpV47hcSRbBm4oA+gPz+bEAczMcht5+/w4XFtr2xBYbx56SeZ8ft3qZxiItpOMVduoqfCpRx5VKnRLO0aUeH3j8uYkT3fitsxOhJKyY6wI9VNIOsUmYR543iQD/VLciI2Zfx+vwq/jnSfCcuh6tCRVIvrq7J/H21SuN+ftqTaKdKJT7KC2fOjB9zVQQoiqJ061IohvTJmG8YotOmv41G31oSPZzoMR8KE/XUPjRzr7/bSIJaqHnUZ9veaKaYUoNWauCPvoSJpBU0Cfb9VWVoiOo08ffwoMOcevz+urubb61M3QVS6fdpSkAtnQe/Ojnn7YobTaeXvyoneKm9DKHwpMfk9ikznTYxO+kzsdJ8DTUza+FKnwoN/ECOt21vp/SDn99NhE1c8ke/wo3VPvNSpnqqztS1POKSeHofl3EHecKv8AmSnhUHvoaS8En8v4j/w00n+2n760+ONJ8Jy6G1L1aBhtyn7f96EoNB++pcU/XWWqm6mfZRDzrzRjGa49u3HcClmaYlphQBuYEnUASN9YrEcSe12XaKgz3chOYxlyOwcac8kQdpraIRb1p0++qUbbV52G4mHvtbXKyrbV8wMmWZly/wCGfXRcN4qLr3reUg227p/TQyM48M63Bz0APOnUh6Dj6veaELqRXkcP4w9xkBRYftBKmShtvlhh0aDBnTbXeuvh+Ka6boIC5LjIInWANfD6VE40LdpXfrULV4fDuLs9q5cARyqM3ZW2l5XMAseOXSu3hOL7Vc4ZHQmVZJjoVIOoYGQQdRGsGicZgW71NHOvvvXlWeKK2Iu2PougUgnZwVUtH/TnWf8AqWr4dxdLtp7sFVRnGu+VdQ0cpWGA31FFSHpT++p5RXjWuMhrAutbIfOLfZHcXS4QLMbZiDmj6JmK70N7Msi2QZzRIK6ab/SEwOW9FSLdFUx0jrvXm8I4s19VZVXci4Z0Vhsg5ltiZgCRvyu1xPNeuWVXvBcyM30bhBi4BzhGZAfFqOGRb0SKuK8rBcYN3IFTviReUn+aI0K+JLDu7Ar3uYmn4o4uW7L9mt1kVtSwW40ntEtnqoGaDJgjoTROMi3oqDJ5a/dREaCZOtZ2TLN5/dWhmsllP4TlDYEzsbtvUf8AXI9pgU1cqUfhSYjA5gPo3bZAHPUiNORmD4E03E1c8ke/xMbynaeH2VKox1qqzWIj3++kvBkfLuIMmRg0GvPvrr4bCmo3OtJ3Dgfl7Ekc8Ikf3k1+o1fxzcZeEZdDtMma0XY6ViujR1rQeBB1qIlTifhp7U3rTlHYBXESj5ZgkSCCMxEgjxnSjxGAZzZLXJKXO0+jAPdZMsToIc85kDxrrz9KO2vrnrrVxlKZhy4jAt2r3UuZS1pbY7s5YLEONd++d9NB68cNwZUe1ct9w20KGBpcUhfpeIKgg7+0z6sb1I61fFJU8exwIIFZXK3ELd8KO8ruWa267MJOnMQINdWEwFy27EXAQ7s5BQcwBlBzbaA9fGuzcmou/lRxSKedgMA9pAgu7A5T2YkEtMnXXciNK6eHcPFprjSC11s7wuUTlCyBryUSSSTXTAn7aoL40uKRTy8TwFLhlmM9oXldDBQI1o7yjIIP3ECLbg+twZ+5durcZMo/NCDICCO6ezWdOZ5GK9aPVVHwNPikU8W76PW2NzUqlxkbIoAyXLcZbyEbN3UncdweM+jZs3QQXuho/sQW0iWIMeMACukXPCenvNER7/vouaFPFwvo/wBkUa3cKuujEKIurJIFxJgwSYYEEdYJq14Eq9iytFy0xY3Mom5mBDhxzzST5wRXsHl51CfeafFIpx4bBdncvXM09qysRERCKkA89FB15k+VZcQ4Z2pAZhkDI4GUFgyMGBVp01G8T0iu9pjSoR00996m5uzZL+dyk1otAjzIPKjI61EGUfhNWcGAZ/n7XOPzv9jHhTSpMefv50p/Ces4LePnrZ9hnemz7arLlj3+FG8gyGropHvFSs9FOK3BMUq8LP8ALuIGumET/Mv403W7fTpSphI+Xr8c8Enr+cT91V8O2Xgsuj1/S/Fvash0cr89ZUsBPde8isIIM90nYTXVw+GW4FvXH70SRla2cq90SiyNc2o586rjvDnxFtURlUi5beWkj5u4rhYHUrG9dgt3oeeyzH6H0so8WO55aabVUcpdS7wvG37jHBu5F+ywN26MvftTKMoiAXBCkR3YbaVNdvpX2tjCYm/bv3FZLZZF7hVSB0Kmdp9dWfR0gWbltwMRbclrrSRdD/zqvESGMEfolVjaK9D0i4a+Iw12wGVWuoULGSBO5jQn6q0uOKJT0dOHwrLmJvXGBUDK2XumdSpVQZ159BSrwPi157WCdL/bXLhHb2zkPdIOZ4UA2ypy66AkxGopxTMV1jNHjE+zalyx6MsuGsW+0VMRhx81eUH1hkJ1RhIKz6wdjGYrUS7eP4x0tMLTKt642S0WjRiCSxnTuorNrzUDnXM3pMBw/wCOZRmygFM2na5hb7Oegu6E9BNb/J9xr63LvZMEQqqLmHeYjM8GRsoAG411M6YH0XB+M22IOGxJzdnqGtuVAYqdoJCt4EE6zSjhqhNvQXh9wpriLguR9IBQobwQqQVnrJjnNeBc47dfh926SLV6zdNp2T6Oa3eFtiAwMKVMwdp30mvdwtnFogRntOyiBdKsCR1ZBozdYZQTyFcmJ9HT8TbD2mEu4d3ualmNwXHcgRqxB0EAT4RTiuoacNxLnFOiXe2sdmDmlW7O5m+gHUANK96DqNOoobpuHHtaNx1t/F1cKuUd43CszlPIDSYrbEcJcXhiLDLbcgC8hBKXgNpiCHWTDdCQQRVPw68MUcQptmbItlDmBkMWzZgPGIjxo0DAYy9YxdmzcftbV/OEdgoe26KXKMVADKVBgxIK85rXgWKuMuKL3GYpfuosx3VT6I0A8d9a6rfDGe8t68VLWwwtooIVM4AZjJlnIETpAnTUk4cN4dctLiAWQm9cuOIkBe0I7rdYjfnJ0FO4oauP0d4657Oxi4W86BrdwCExAyycv6NwDdPWNJA7+BXz2Vxrjlst28MzRoiXXA2A2QDU+M0HyMtzC28PfAbIiDMkiGQAC4p3RtMwg6eNcy8Fu/FTh2ui5muMblxhDXEa7nZCAIzMpKE+JMa0TwyNVejHGHvPet3YDd27bAj+ZufRU6/TRgQ3mOtY47HEY29afEmygw1t11QZXL3VLDMDm0Ve6ZHtru4hwgm/h79jJbe1mDAjS5bYQyGNtQrA8iuxoMTwdmxNy64ttbu2UssjfoqzsTtBntIjwpTOO412c5XGXMHauA5MUArMkALcIMlGBBKBwI01UmtsJxL44UayzJbTW7tmz7dgZBgoZLRzygHetuE8Pu2QLbXBcsqT2Zae0VY0RjrnA2DaGImd6vgfDnsLcDFTnu3Loyzp2jlsuvSYmlMxqdPD+FK4UwOYRpdtjvGBqSN+W9NtJ/wtH+Ic4F214x3429dN2frUZcke/wAON5Q+VVVm4fD21VZ2pkt9DsDHiCPtpW4fHy9eOU/kSj/+i6/Z7abFBEe/uaWsAP5bvMeWEAP960QfLU1p8XXwnLobGInQbdQdPuosw+v3FTLrI50RYjSJ6CkEQxqJ8qC42h09+kUYbn7++tU48ZokJnpYxXE763MYBeVBZVDbzopUlkLZWiGYSABlIOvOmdVPXx9/flXmYHhzrisRdZUy3OzyEGWGRSpkZYE+Bq8Cly2+KXLt63ZUdnc7Bbt6dTbz6LbUHQtmV9TMBdjOlcUx13CtZZm7Ww9xbbyqh7ZdsquCoAK5iAQROsg8jvj+E3FxQxVgrmKdnctuSFuKCWUhgDkdSTBgggkeIvG8PbEm2LoRLaXFuFFYu1xlMqCcoCqGAY7k5RtrNaeicOK4heGIxdsXlRbNq1cQuqlc1ztZD8yvzYgAg6miucWvZ+HAjsjiZ7W2QDkIsNdgE6jvLHlXXhuH3Bjb99lTJcS0i6ksDbNySRl0ntOR5UXHeHNcaxdtEdpYuF1DSFcMjIykjUHKxgwdetO42/7YqkfGcU6XsIqtC3bzI4gbCzcuSCRIM2wPIms8Pjrnx67ZLTbSzbuAQJzO9xTrEkDsx7TWlzC3Lt2y90Ki2SzKAxdmcoUBJygBQrvprMjaKwODvjG3L6JbZHs27YBuFWlHuNP82RHzkb8qWhvS4liuztM8SQIUD85icqJ5sxA9dcPo7xB79kG4Mt1C1u6IiLiEBiByVtHHg4qsXgbl82RdS32anPdUMWzPlhVyle8gYsZMGQpissHwZrGKuPZVBYuoudAcpW4sjOq5YIZYB1H0RRpQ6vPHFcSLN26rh2t4lrQtlV+cVb2QAZROfLrO3OIprneaVsP6MMVulwlu8cRcvWb1s5mQsxKySonQ5WXUEE0xYB7uWL6oHG+RiVP9oAgFesaxtJozqdhDfNp4x7Kg11qGq61moJP2VZfry94qpM7VRj8akyd8Lqk8OI63bQ8Iz8+usU3RB/dSf8LJjh52EXrWvjm38NxTe2o3qsuSPf4Ucw8h6fZUrLtT0Hv66lZLaEa6e/40tYG2Dxq80ifioBEiRLW9/Z782DtDzPhSxwy6PlrEgjUYVDm8MyafVWvxTv4Rl0OYcCvEOOvti7thGthUtW7gJRixLtcUgxcAIHZz669kIdOteK2Hupjrl4WWuI1i0gIa3mzI9xiYZx3YuDXqNqrHqUrwvFnGIGGvhA7oXtXEnJcCEBlykkowkGJII51z8E4revMSz4cZL922UytmK23dZBNzQnKD9GInauxME9/EJfujItlXW3bkFizwGZ40BhYCgncmdYHHwHhr2pFzDd44m7dW5No5VuXGYEnNmzBGIgA+dVUUVuzAcVdsZfsHL2dtLTghTmJuG4CCZjTs+Q50Z4hc+OiwcvZ9gbuxzznCZZmI1nauG1h7qY2/f7BnS5btIuVkmbZuEkhnGnfEeRrS7YvDE2sSqZvmTau2wy5hLBwyMYVoYRBIkGZ0gqN9f4bsuYlxjFs93szae4dDmBVkWAc0R3525VzcC4o+JAdXtwHZbtrK2e1EwpOb6cgTIAIJI5Uduxca+b7oUC2yiLILHMysxaCQB3UAAJ5ma5FwDXMVZxPYmw6hlvEsp7VShAt90nMA5DBmAIjbWnoTW3xso+NN4qLOGCmVU5iDbFwk97UjYQBXVZ+MXLYuTbtlhmFtkZonUKzBxJ8gB51w3eCG63EEuoVt4kKEYFZhbQQmAZBkSPDeNq6uG4jEW7apesm5cUZe0tumS5GzHMwZCdyIMSdTRMR0DjHpC74a5cW2BftXRae0W07TOiwGjYhwQ0cxI0r0eH8YXEWXe13HSQyODmtOBqjqD9YMEagmvNfg1xLN2AHvX8Ql64FICrluW2yDMRIW3bCzzImBOnXxngjM3xjDkW8SFgz9G6v/AAroG46MNVO3i/qNWV7jrJbwhdktnEKJuFTkVigYIO9oWJgEmNOpFe1hVfKO1KlwTJUEAiTl0MkHLE67zXlvYYWLVi7h+2TsQtxQUMEKoiHZQR9LUHSBW3o7hHsYZbbHMylsuubKpclEzH6WRCqzzy0pqgx9IOO/Fms9zMrOO1P/AA7ZYJ2h/wDd0OvIP0rt4zi2s4e7cRQzIpKgzlJAMAnoa808F7c4lsQjDtR2ajNoLQWBOVoJLNcYg7Zo8wGHxTcOaxdTNfFs2w2ZYuaZVuTOkiCZ2JMTTqNA7+EcWXEK4Hzd5Dlu2nHett4jZlPJhoR648zGcavJgLeI+b7RzZkZWyfO3UQwM06Zp35V2cY4SbrJftN2OJQdxyAcw3Nq6AYdDzE6bgg15/EeG4h+H27IQG6psEqGXKDbuo7Qx3HcIHmPGlHDfsauvjOPxGHRrpCXraCXVVZLgUfSZJdg8CdIE9a9S1dV0V1MqwBEcwwBB9Yrh4o16/aa0ltrZuKVLuyQgIglVVmzMAdAYHjyrrw+HFu3btroqKFE66KMo+ys8qpUblT4UDOBChdTfteY7+9OLiBtI8qUfhMtk4MRrF62fUG3puOh6H7aJ5I9iOYEVdXn8vYaqs1LtrvpJ8aT+Fx8u4rr8UTcCPpL+766cEBnUT7aVsBbHy3iTzGFtg/3h4eA9orT49p8Iy6HBJ0PSiPOKoJz9/CoX9Z6+4og3hcQ4riLL2gbdo9teFsDM3clXYE93U5U1A61txjil7D4W/fe3bJtBmChjDgKDuRIMyOewrH0jsMz4MpbZuzxCu5WO6ot3FLGTrqw21o/TLDXLuCxNq2hd3tsqgaSWEDcwPbWkVol08d4g9jC3bwVWa3bZyuoByqWIB5bb1x8X4lcs4ftwAzDJK6gHOyroddi87cqw9JOBW3wN9bWGTtGtOqAW0DZipA15GY1mp6TYV7uAKJbd3PZAW9JOW4hYGSF2VudLhi48nb2Ldy4GIuhBP0cpOuhmQRyIrk47xlMKLbOSUuXRbJA+gCrHOf7IIEnkJNFgMNbBfJZNkaEyoUMYIPdBOoAEnTesOJYLtrtq29stZyXe0MDKCyqiqZ6g3NY5VER99djvR1eknFVwmGe8/eygwvMmJyjyAYnoATXpFhAMxpPqpQw/Ar74e7ZxHf7K1csWDMm6GUgXW5B8mRNdZDn86vQxRvXMHasm263Lqpbu7fNrAF0yDrIzKCs6sDyNacEJuXZ6O8cXFo7KpUpcK5TvBAa23/tbZG8CSOVAnE7rYm/YUW4tJbfMxbvC4XAWBtHZnXXeuU8OfD4xLtoXLlq7b7O9rmKFDNp9TMDM6wNe94UVjPbx2KutauG29qyqsqggtbN0sImR9Ma+dVUdCdmC4uXvthr1vsrwTOsNmS4kwWRoBkEgFSNJG9c3B/SBbzvaZTbuozZVb+kRbhTtUP5w01G6k66QaO1hHuYtMUyG2tq26IrRnftCpZiASAoCLAmdTMaVzWuDdvhgl1XtXUu3Xt3NA9om87I6kEjVWWQdCDBFExiNXp4HG3He+hVQLbBQwk5s1tXkjl9KNOlYcB4jexFu3dNtFRy4IDNmGUssjSDJXw3oPRy3fXtziVXOXXvJqt0LbUZwN1Jj6J2I05V53olw/srdrPhXS8GuZnIQQGZmksGMgjKI13pVGp29TCcXa81zsxbK273ZOrEi4ADBbosiWAjURqJgDiOJsb9yxZFvPbtq8OT38xaAsbAZQC2up268HEMC1y9avWrNyziFuBXcwFeyGOdXIPfVkHd3IJG2tT0mwRvq6pZuDEW9cNfWBlYqCGzzoobRlO4B0NFRY1MjdSOWvhWJg78/f7a0EwJ3jXpPPSgIkDrWGS4K/wlLGCIn+kT/N/tTQ8nlSp8KNqcCY1+dt/5xP302KnnVTyR7/CjcMHqfYaqtCp8Pr/CrqKUMH3NJmAf+XsRH6mnr76+HiOv4OIO+8dNNPvpNwTD5fviP6kkT/3F08tfqrX4538Iy6HaZAgVhbzSY5GulAY10/CgURm5ipMStGnPr++vPxePC3EtKue86lgswFQGM7NrlEwBAJJ2GhI9Fxpypcxlq5ZxxxIRrlm5ZW0+QZmtFGZlbKNWU52ByyZjSriCl1XuM9jctpiLeRbj5EdWzpnI7qNKqVJ2BggnSRNCeMXO2vWksBzaVWJNzLmzBioHcMHuka6ba1zcdtHFrbs2laO1t3HdkZAi23DwMygsxKgCBABMnSDjheH58bi+0F0ZkshXXtEViofNDCASJXeadR1IzFhEkwACSTGmmpPlrXm4XiNy6i3LNpTbYShuObbMOTZQjZQdxJBjcCuniuEF6zdszl7RHTNrpmUj1715fCOJNbspaxNq5buW1CkrbuPbfKAM6MisIMTBgjpSiNA2x3HWtYftmsEMHW2yF4ILXRaBBiCJYNtsa2wvE819rFy3kuKgca5kdSSpKtAMgjUEDcb15/pWWvYI5EuS12yQMjZ8qYlGLZYle4pbUT66NFu4fENcYPes3lAF3ITcsxsjhRJtGSQQJVi06HSqihb0G4qXuPasrnNuBcJbKqMRmCSFJLwQYiACNazscYm6bDpkv5M6DNKXVBglXiZBiQVB1G41rz+FM2Fu4gXUdrd+6b1u4iM8F1UNbdVBZSCsgxEHlFbXLBxGMsXlUrbw63O8ylTca4FXKFaGygBiSQJJETvRUB0cP9I1uYVsSyFApuBknMwa2zKV0GrFhAHiKvEcZU4ezftL2gvG1kWcpPakRyMQCSdNlNeVZ4dcXGXreU/FmuLisxgqbkZTbiP00S55jxqcD4ZdTEG0yxYsO12y0aE3tQo107Mm+PJ16U54S1eviuKuMSthbKljbNzMbmUQGVSPoEzLCPAcqljjYF4Ye7bNq4wLJrmS6F+lkYRLAakEA89da4MdeK8RS4y3MgwzqXFt2UMbqMFJVTuFaixdo4nE4ZlQrbsO1wuysmYm21sW1VoaO8SSQBoAJnRVBuzB8Ya5JtWw1sXWtMc8OCjFWbJliAw2zSRB5xXqK0+PlPuKVLuHBxNu/hlupda4BiEKOtu5bEhnfMoUsIGVl1Om4mGgHl6/Opy0ELc0En2eXvrV/dQ5Tr41lK4K3wkE/FABzuII8dYnTaYmma7d3pV+FF4wDTzu2wJ03bnTYoB9XtqsuSPZRuk+FSrNnx9/bUrPVTRUifHb8aSeGMPl7FSBPxVPtt+/uKdHGg8/UaSsBpxzEwo/JLcCR+kN/H8K1w6+ET0O5ffw9v8AvUuyRtA5daCw2mzeMj760Z45T1qY2NVvQevSfH3NaAcvurOSToYPs9zVW1IMAmPH32p7BqTyM6+/jUBHT65+6hA1/EUWbpTgkJnaaHOd58KstHQTMUBaKJk6WFnc71YUbmousztS1w4LduXrBditvKMoOUSs5pjcM2efIeFPGLEmaeXP91SNaTsTczdpdElUtF7QBJZXCCCNYEhrYgDqNiQWnCWwLaAajKCCSSToNSeZO+vWnlFE6A2vv79arPrsasjT1VAT4VITT3+2q8/fxqzQtHq+vzmg0LD1+2hTWrGg09zVFp05+rrSsAuJz1HlI/caoLA2FW59vvyqp9/vqJMn/CqZwB7s/O29j/a2+vbzpuNwA6AyenvFKPwqqTw9gBtcSOcmTHmJimstNXlyR7/CjeRF/A+0fjUqs/n9dSs7U1LA+HqpO4cP5exIBmMJb/zrz66/XThbXrt93Wk/h6j5exGu+DTQb6Mgitfj2nwjLod1OseFWft95oG3nUURX2jrSMYTx0oGXeiG8RQt56GnJJaNE31a/Z7+2gt5Qfqop105TRBqZgPGelUrdZoqtj9VBAa4Pfy3pJvcKxOHxnaWgbli44LZD3kBIzAqdx3V1WTAiKdyOR/CvG4HxLtHxFljmNlyA3Nl5T4jYnnVY5TBTJU4Jw6/cR0EpauE9m8gApcyksOZ+btqAI1JnYTX0RbQUADYaDwApLscTzXsFhbbd1FRmP6RW3OXyAU+simm9jVS4ls6G5mjzUZiCOmWT6qec3uUTbtioAKEXeRFFNSpGWfCqIPSpMirWdfq099d6AFVPqrN9a2ZqzgctuW9TJhJrNp6+VaPQt4VMnBO+E4RgG69taGvKbg95psK9KWPhNQHAlTzuW9p/SnlruOu2tNZX3/Gqnkj3+FG61U9PtqUGQ9T7RUrOlNVOvvFJvDrX/8AoMR0+JpEf9afVv7acpg7+r32pN4ey/L+JOk/E0/zpP3Vt8fXwjLod1319lUyz6vGoW6dKHLAHWeXvrUmMMd9uvvNVckiNvrqgvhRAzI50yCqiIPP2++lWfrH16ChJM9N/t/3qyNo9dAEw9/CodProgaob8qYcHGsQ9vD3WQS6oSvmBv6t48K+ZcE422HFwjVn7sk/pDeeZBE+Prr6fxrDPcsXbdswzW2VTykjT1V8KfFEEIywwbVTyKiIj11eMXFMPlmYmJe5wfiot4pbzyezV2EcywKgfbTl6LWruJvnG3QVQiLKHnIjtI5DKSB5k+JQfRPgwxmN7NzCIC9wc2Cn6I6SXE+E19tVIAAAAGmmkdBR8lRQ+GJnWdlmrDSJ+6hqxM1lDcc7a1GqA7RVGedUFs+m1C1CTUIk1MyYh7zQMtWaFj7aQJ3wqAjASupW7bOxOubwNNy6cqVvhNUHBCSI7e1/m/GmkDqKrLkj2I3kOfy9lSpl8R7+qpWVrbFj1FJPD9OP4knQHCJ6+8gn6jTux0pK4Zcnj2J8MGnX9JPxrbDr4Zz0OgtidI8Pf33o39nlQ5dPDx94q2PKoNds6ac6JtJP3UFkSfEVqvWIqo1DJlHUa0bNtHOgCRqasge0/dRGgFHWrOg2qlJqCmSTXx74QfRtrF9sQCGtXHkdUZt1PUTqPZymvrr3CPzSfKPrmvD49grmKstZewuVjuHBK9G1jXwj8aeOfDKc/j44orfBFgCTiMQRuVtp5DVvb837K+jkxSlguDYuzYFiyVtqojuwS8nVixPdbfwGm+1NNq6W+kpU9CQfYQdqWefFNnjhw4xAwajVdSak1g1ZFZrz860nT30pwGbrUWJ+2hZ9aqdR7RUm0HjWdwe/KrjpVMdpok4KPwmicDG3z1s+wk/dTYfOlD4UrhTBSDB7a2JPiSNxTaop5cke/wo3Hk8frqUGTwqVCqGrafupOwH/wBevzv8STaf+Iv7qcVAkik7BKfl6+f/ALNY8fnF2+qtPj6+EZHRR4VliMQqZcxjMwUebbD1nTzNdGu9Y3rSknMs6EeokT9g9lT5MC3wHy5WJiRttOo1Ik8yPEdaK5xNQqPBy3IjbSVJk66CAazNlW1bUNpuY1+zpWz4dGUBhOWec7ggz1kEjXqarGYopYLxFe9IJAZVOg0LXDbHP9IezWtbeJQ5YBGZnQeaZgTvtKH6qP4khk5RvOk7588/39fOgOFTp+cWGp3Mkka88zec09ACzj1lFJ1bNE88szz8GPkPCqHE7ZQuAxCrmaIBGmoIJEHT6xuKLE9laTM4gSNYJiCSPHcn2nrVKlpsyhRMZGEGSq7KT0hjHUGRT0DW9eyxIIJnTTQhS0bxsK5xxVQQCGBOWAY2ZXIMzH9Gw3nTxFatiLbwSDoWAkEagMHHqysKxsLZuRk1gK4MmQCGCkGZiCwieZ60qoCfiKd7UnK4Qxpr5kwByk8xFHisUqTIbQA6CZBbLsNTqdgK5Q9g+EiNZEgAtBnQiHOn9o+NbnEWmIO5OSNDz7y/WJ+2igtcesrALBmhSCsHuF9822UE0Hykvd+l3iQPo8iB16ttvptWiNalYWJuNlgR85D5z7A+vPXrWFi5YcKFE5gcoIbYhGO/gyHwnwMFQBtxVBJIbQkcoJGcGNddbbeOq6a1rdxyr2mjfN/SjLtlDyO8J0YVFw6wFInUmDqJM5vOcze2jOFQAiNGENJOvdC6+oAT0FFwGF7HqvaSDNtc7DSQIJ6wdByP5w61Zxq5guVg07d3WQT1jQKefSjuYRDuoMhgfEP9IeRgewVd6wsyV13kSCIkSDuDBb2mp0NiOKIxgTMxBG5z5Cs7SrAz7RNdXKsRhk5qNwduamVMdQdZoidfGllMdDgn/CvHxAnkL1ok/wDvE69JpvBBik74WO9w8gc71odd238acTvTy5I9/hRzSLL41KEv4/UalRcKqWxQdNfClLA2x8t3o3GFiPDNaM/bTLauGdYHLSlvCD+WbxkSMKNOktbOv93etPjmNfCcjaJ0+3ahIM9K1Nyh29dTIBa57HWittIjX91Ty1rJBv7786V0bYmoasL50FwDx/CqJniLKuCrbSDzG3lvVWraqTlBnQepRAHsmtLYAmqDz4fd+6lYZjBqVgjmx0J0L5s+vjmPlRWcKqsSqxvOp1JMnTzHqrYH30qgT7adimFvCKMoGmUEDU89999qBsCsCAdMuzH8wQPtrr86rPFFinLbwoBBGbRi0EnRiGk+xmo7WCQBF/NQDKCeggc945+PjW0686uKAG4KhatGMDlWFwGDpsPbSnQLzdatW1/GoHBHOapVBpGtWHLWajLQEwdPfxqluSTSsUTfhZH8nk7EXrX+fp9fqpwZ/efrpT+FVS2Cgc79kf459VNianaqy5I9/hRvIsw6mpUnz+v8alQsFoDyjr9f2Uu4LGYf4894FszoLeYkZNMukRI1Uak8ztTNcEDSDNeVZ9HbQu5zMDUJ+aD1/AVeFRuccP8As2xHpLhEYo+KsqwMFWuIGBHIgmRWNv0twR/rmGj/ALqfjXRiPR3COSXwuHZjqWNpCSfEkSd6Cx6N4QTGEsDytW9R/dq/p3Zag/hbgJ/K8NP/AHbf40N30qwP65hwY/4qDT21u3o5g472Fw5G/wDM29/7tZJ6O4ONMJY/ZJyOn5vhSmcO41CPSvBHbF4aPG6pA/xaVonpTgTEYvDnlpdSAeQ+l4GiuejuEI/JLGv/ACk16j6PSrvejuDaZwmHOmpNq3rPXu+dP6dxqxX0swJkfHMP+1T/AFVD6V4Ef1zDePztv/VW/wAgYUj8lsRB/ok/DSgHo3gzAOEw5HL5q3zn+zR9O41CPSrA/rmH03+dT8fKp/CzA/ruH8jdT8a0/g1hNjhcP+xT/T4A1B6NYP8AVcPp/wApPwp/TuNWbeluB/XMP+1Tl/7aUI9KsF+t4fX/AJqa+WutGPRvB6/xTD/sre/93nUb0awR0ODw2u/zKdf+nrSng7jUJ9LcDt8bw/XW6mv10Y9LcBGuMw37VPxrQejGDj8lw8dOyTpH6PSp/B3CbfFcPt/wk/Cn9O5asP4WYKPyzDx17VPxoG9LsDyxmH/ap+NbH0ewgj+K4fSAPmk/0+JoH9HsLr/FrAnf5pPL9GlPB3OLYt6V4IH8sw/l2tvfx71T+FeC5YzDaf8ANT8atfRrBn+q2P2Sc991ov4O4TUfFsPH/aT8Ki8O5/ZmPSvA/reH8D2qfjUX0rwM/leH/ap+NbL6N4SABhcP1/mk36/R30oT6OYT9Vw/ieyTXz01o/x9x9nnel1/D3rS2nLMCyuOzIBEaq0kERrMc69q3jVdVZDIP27Qfwrg4hwK1cCx3MoAGUAadIiNgI6V2YTDJbACrAHLx6+zWpyyicahrWNabiOMPX/DUqG6vQ/XUrG+4rs7gdD4VmrnMPH8KlStUQ0nSiYQalSgKuHUigstpHiaupT6k2U+/qrDCHU/+v31KlUTot8/Kszz9VSpSkxn8Kit3Seev2VKlBBXYev7aijWpUok4Wi6keMeqic61KlECUI1HvyFAza1KlEhXjQkaN5fjUqVJrTb21SmRr0/GqqUAJoXG3vyqVKiThlb1APhUqVKzaP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6153" name="Picture 12" descr="http://briceonbusiness.com/wp-content/uploads/2013/11/Extraordinary-Popular-Delusions-And-The-Madness-Of-Crowd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24" y="2041525"/>
            <a:ext cx="1403585" cy="187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images.sodahead.com/polls/001420201/addis_religion_war_cartoon2_answer_1_xlarg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27" y="1991048"/>
            <a:ext cx="33337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772160" y="20923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Madness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</p:spTree>
    <p:extLst>
      <p:ext uri="{BB962C8B-B14F-4D97-AF65-F5344CB8AC3E}">
        <p14:creationId xmlns:p14="http://schemas.microsoft.com/office/powerpoint/2010/main" val="25246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D2E825F-0F64-48F0-9802-8B98D39EAA1C}"/>
              </a:ext>
            </a:extLst>
          </p:cNvPr>
          <p:cNvSpPr txBox="1"/>
          <p:nvPr/>
        </p:nvSpPr>
        <p:spPr>
          <a:xfrm>
            <a:off x="1310319" y="2215348"/>
            <a:ext cx="993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b="1" dirty="0"/>
              <a:t>Manadas racionales</a:t>
            </a:r>
            <a:endParaRPr lang="es-AR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Manadas irracionales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Multitudes sabias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Multitudes dentro de multitudes</a:t>
            </a:r>
          </a:p>
          <a:p>
            <a:endParaRPr lang="es-AR" sz="2400" dirty="0"/>
          </a:p>
          <a:p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35908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 descr="https://www.psiram.com/en/images/thumb/8/8f/Pseudoscience2.jpg/400px-Pseudoscienc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857" y="4524946"/>
            <a:ext cx="2799020" cy="207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23463" y="3941484"/>
            <a:ext cx="2268537" cy="40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" altLang="en-US" sz="1600" b="0" kern="0" dirty="0"/>
              <a:t>Charles </a:t>
            </a:r>
            <a:r>
              <a:rPr lang="es-ES" altLang="en-US" sz="1600" b="0" kern="0" dirty="0" err="1"/>
              <a:t>Mackay</a:t>
            </a:r>
            <a:r>
              <a:rPr lang="es-ES" altLang="en-US" sz="1600" b="0" kern="0" dirty="0"/>
              <a:t>, </a:t>
            </a:r>
          </a:p>
          <a:p>
            <a:pPr algn="ctr" eaLnBrk="1" hangingPunct="1">
              <a:defRPr/>
            </a:pPr>
            <a:r>
              <a:rPr lang="es-ES" altLang="en-US" sz="1600" b="0" kern="0" dirty="0"/>
              <a:t>1841</a:t>
            </a:r>
          </a:p>
          <a:p>
            <a:pPr algn="ctr" eaLnBrk="1" hangingPunct="1">
              <a:defRPr/>
            </a:pPr>
            <a:endParaRPr lang="es-ES" altLang="en-US" sz="2400" b="0" kern="0" dirty="0"/>
          </a:p>
          <a:p>
            <a:pPr algn="ctr" eaLnBrk="1" hangingPunct="1">
              <a:defRPr/>
            </a:pPr>
            <a:endParaRPr lang="es-ES" altLang="en-US" sz="2400" b="0" kern="0" dirty="0"/>
          </a:p>
        </p:txBody>
      </p:sp>
      <p:pic>
        <p:nvPicPr>
          <p:cNvPr id="6150" name="Picture 4" descr="http://desultoryheroics.files.wordpress.com/2013/12/sachs-bubb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3" y="2055302"/>
            <a:ext cx="2462213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AutoShape 8" descr="data:image/jpeg;base64,/9j/4AAQSkZJRgABAQAAAQABAAD/2wCEAAkGBxQTEhUUExQWFhUXGBwbGRgYGRoaGhccHBgcHBwXHBofHCggGhwlGxgXITEhJikrLi4uGiAzODMsNygtLisBCgoKDg0OGxAQGywkHyQwLywsLCwsLCwsLCwsLCwsLCwsLCwsLCwsLCwsLCwsLCwsLCwsLCwsLCwsLCwsLCwsLP/AABEIAQMAwgMBIgACEQEDEQH/xAAbAAACAwEBAQAAAAAAAAAAAAACBgABAwQFB//EAE8QAAIBAgQDBAQJBgwGAQUBAAECEQADBBIhMQVBURMiYXEGgZHwBxQVIzKhscHRNEJSVJPhFiQlM0NEYpKistLxU2Nyc3SCwjVkg4SjJv/EABkBAAMBAQEAAAAAAAAAAAAAAAABAgMFBP/EACYRAQACAQIGAwEAAwAAAAAAAAABEQIhMRIyQWFxgQMiwVEjQvD/2gAMAwEAAhEDEQA/APowTTSiD8tff99UDHnHq250orh8V8ZnXODq/wCZl6eX9nf7a5GGNvdjje8myda1C0sY/h3ETcZrOKw6pPdV7JJGmsmesx7msvifFT/XMN+wb/VNVGHeGcz2NybVQpV+T+LHX45hh1iw33tV3OHcWA0xmGiP1cj/AOVVwd4K+xqNRhpSv8n8WG+Lwn7FjH+L7aO7gOKx+WYaf/HP3v50cEf2CvsZT16VQNLHyfxX9cw3rw7af4/fShfh3FeWMw3rw5HqHfNHB3g77Gwa1CtKlzA8WjTGYQf/AIGn62NWMDxWfy3DR/459X59HBH9grM7iNKsD2++tKl3h3Fp0xmFjl8w341F4fxXnjMNP/jk/Xno4I/sC+xqg+/OrPlSp8ncW/XcN+wOuu30qscP4tOuMwo8sOT/APLlrRwR/YOzXl51TL1E+NK1zAcW5YzDc/6AxH9461RwPFuWMw2kf0Dew9+lwR/YFyaM2ug1obgPL31pc+TeK6fxzDDTcYc/e/4VkeH8W1/jmFPnYb7jRwR/YF9jVlETQATB9nt6UrjAcWn8rwuh27Bv9VW/DuKgQMZhx/8ArkfXnNLgj+wdmce/3VYpV47hcSRbBm4oA+gPz+bEAczMcht5+/w4XFtr2xBYbx56SeZ8ft3qZxiItpOMVduoqfCpRx5VKnRLO0aUeH3j8uYkT3fitsxOhJKyY6wI9VNIOsUmYR543iQD/VLciI2Zfx+vwq/jnSfCcuh6tCRVIvrq7J/H21SuN+ftqTaKdKJT7KC2fOjB9zVQQoiqJ061IohvTJmG8YotOmv41G31oSPZzoMR8KE/XUPjRzr7/bSIJaqHnUZ9veaKaYUoNWauCPvoSJpBU0Cfb9VWVoiOo08ffwoMOcevz+urubb61M3QVS6fdpSkAtnQe/Ojnn7YobTaeXvyoneKm9DKHwpMfk9ikznTYxO+kzsdJ8DTUza+FKnwoN/ECOt21vp/SDn99NhE1c8ke/wo3VPvNSpnqqztS1POKSeHofl3EHecKv8AmSnhUHvoaS8En8v4j/w00n+2n760+ONJ8Jy6G1L1aBhtyn7f96EoNB++pcU/XWWqm6mfZRDzrzRjGa49u3HcClmaYlphQBuYEnUASN9YrEcSe12XaKgz3chOYxlyOwcac8kQdpraIRb1p0++qUbbV52G4mHvtbXKyrbV8wMmWZly/wCGfXRcN4qLr3reUg227p/TQyM48M63Bz0APOnUh6Dj6veaELqRXkcP4w9xkBRYftBKmShtvlhh0aDBnTbXeuvh+Ka6boIC5LjIInWANfD6VE40LdpXfrULV4fDuLs9q5cARyqM3ZW2l5XMAseOXSu3hOL7Vc4ZHQmVZJjoVIOoYGQQdRGsGicZgW71NHOvvvXlWeKK2Iu2PougUgnZwVUtH/TnWf8AqWr4dxdLtp7sFVRnGu+VdQ0cpWGA31FFSHpT++p5RXjWuMhrAutbIfOLfZHcXS4QLMbZiDmj6JmK70N7Msi2QZzRIK6ab/SEwOW9FSLdFUx0jrvXm8I4s19VZVXci4Z0Vhsg5ltiZgCRvyu1xPNeuWVXvBcyM30bhBi4BzhGZAfFqOGRb0SKuK8rBcYN3IFTviReUn+aI0K+JLDu7Ar3uYmn4o4uW7L9mt1kVtSwW40ntEtnqoGaDJgjoTROMi3oqDJ5a/dREaCZOtZ2TLN5/dWhmsllP4TlDYEzsbtvUf8AXI9pgU1cqUfhSYjA5gPo3bZAHPUiNORmD4E03E1c8ke/xMbynaeH2VKox1qqzWIj3++kvBkfLuIMmRg0GvPvrr4bCmo3OtJ3Dgfl7Ekc8Ikf3k1+o1fxzcZeEZdDtMma0XY6ViujR1rQeBB1qIlTifhp7U3rTlHYBXESj5ZgkSCCMxEgjxnSjxGAZzZLXJKXO0+jAPdZMsToIc85kDxrrz9KO2vrnrrVxlKZhy4jAt2r3UuZS1pbY7s5YLEONd++d9NB68cNwZUe1ct9w20KGBpcUhfpeIKgg7+0z6sb1I61fFJU8exwIIFZXK3ELd8KO8ruWa267MJOnMQINdWEwFy27EXAQ7s5BQcwBlBzbaA9fGuzcmou/lRxSKedgMA9pAgu7A5T2YkEtMnXXciNK6eHcPFprjSC11s7wuUTlCyBryUSSSTXTAn7aoL40uKRTy8TwFLhlmM9oXldDBQI1o7yjIIP3ECLbg+twZ+5durcZMo/NCDICCO6ezWdOZ5GK9aPVVHwNPikU8W76PW2NzUqlxkbIoAyXLcZbyEbN3UncdweM+jZs3QQXuho/sQW0iWIMeMACukXPCenvNER7/vouaFPFwvo/wBkUa3cKuujEKIurJIFxJgwSYYEEdYJq14Eq9iytFy0xY3Mom5mBDhxzzST5wRXsHl51CfeafFIpx4bBdncvXM09qysRERCKkA89FB15k+VZcQ4Z2pAZhkDI4GUFgyMGBVp01G8T0iu9pjSoR00996m5uzZL+dyk1otAjzIPKjI61EGUfhNWcGAZ/n7XOPzv9jHhTSpMefv50p/Ces4LePnrZ9hnemz7arLlj3+FG8gyGropHvFSs9FOK3BMUq8LP8ALuIGumET/Mv403W7fTpSphI+Xr8c8Enr+cT91V8O2Xgsuj1/S/Fvash0cr89ZUsBPde8isIIM90nYTXVw+GW4FvXH70SRla2cq90SiyNc2o586rjvDnxFtURlUi5beWkj5u4rhYHUrG9dgt3oeeyzH6H0so8WO55aabVUcpdS7wvG37jHBu5F+ywN26MvftTKMoiAXBCkR3YbaVNdvpX2tjCYm/bv3FZLZZF7hVSB0Kmdp9dWfR0gWbltwMRbclrrSRdD/zqvESGMEfolVjaK9D0i4a+Iw12wGVWuoULGSBO5jQn6q0uOKJT0dOHwrLmJvXGBUDK2XumdSpVQZ159BSrwPi157WCdL/bXLhHb2zkPdIOZ4UA2ypy66AkxGopxTMV1jNHjE+zalyx6MsuGsW+0VMRhx81eUH1hkJ1RhIKz6wdjGYrUS7eP4x0tMLTKt642S0WjRiCSxnTuorNrzUDnXM3pMBw/wCOZRmygFM2na5hb7Oegu6E9BNb/J9xr63LvZMEQqqLmHeYjM8GRsoAG411M6YH0XB+M22IOGxJzdnqGtuVAYqdoJCt4EE6zSjhqhNvQXh9wpriLguR9IBQobwQqQVnrJjnNeBc47dfh926SLV6zdNp2T6Oa3eFtiAwMKVMwdp30mvdwtnFogRntOyiBdKsCR1ZBozdYZQTyFcmJ9HT8TbD2mEu4d3ualmNwXHcgRqxB0EAT4RTiuoacNxLnFOiXe2sdmDmlW7O5m+gHUANK96DqNOoobpuHHtaNx1t/F1cKuUd43CszlPIDSYrbEcJcXhiLDLbcgC8hBKXgNpiCHWTDdCQQRVPw68MUcQptmbItlDmBkMWzZgPGIjxo0DAYy9YxdmzcftbV/OEdgoe26KXKMVADKVBgxIK85rXgWKuMuKL3GYpfuosx3VT6I0A8d9a6rfDGe8t68VLWwwtooIVM4AZjJlnIETpAnTUk4cN4dctLiAWQm9cuOIkBe0I7rdYjfnJ0FO4oauP0d4657Oxi4W86BrdwCExAyycv6NwDdPWNJA7+BXz2Vxrjlst28MzRoiXXA2A2QDU+M0HyMtzC28PfAbIiDMkiGQAC4p3RtMwg6eNcy8Fu/FTh2ui5muMblxhDXEa7nZCAIzMpKE+JMa0TwyNVejHGHvPet3YDd27bAj+ZufRU6/TRgQ3mOtY47HEY29afEmygw1t11QZXL3VLDMDm0Ve6ZHtru4hwgm/h79jJbe1mDAjS5bYQyGNtQrA8iuxoMTwdmxNy64ttbu2UssjfoqzsTtBntIjwpTOO412c5XGXMHauA5MUArMkALcIMlGBBKBwI01UmtsJxL44UayzJbTW7tmz7dgZBgoZLRzygHetuE8Pu2QLbXBcsqT2Zae0VY0RjrnA2DaGImd6vgfDnsLcDFTnu3Loyzp2jlsuvSYmlMxqdPD+FK4UwOYRpdtjvGBqSN+W9NtJ/wtH+Ic4F214x3429dN2frUZcke/wAON5Q+VVVm4fD21VZ2pkt9DsDHiCPtpW4fHy9eOU/kSj/+i6/Z7abFBEe/uaWsAP5bvMeWEAP960QfLU1p8XXwnLobGInQbdQdPuosw+v3FTLrI50RYjSJ6CkEQxqJ8qC42h09+kUYbn7++tU48ZokJnpYxXE763MYBeVBZVDbzopUlkLZWiGYSABlIOvOmdVPXx9/flXmYHhzrisRdZUy3OzyEGWGRSpkZYE+Bq8Cly2+KXLt63ZUdnc7Bbt6dTbz6LbUHQtmV9TMBdjOlcUx13CtZZm7Ww9xbbyqh7ZdsquCoAK5iAQROsg8jvj+E3FxQxVgrmKdnctuSFuKCWUhgDkdSTBgggkeIvG8PbEm2LoRLaXFuFFYu1xlMqCcoCqGAY7k5RtrNaeicOK4heGIxdsXlRbNq1cQuqlc1ztZD8yvzYgAg6miucWvZ+HAjsjiZ7W2QDkIsNdgE6jvLHlXXhuH3Bjb99lTJcS0i6ksDbNySRl0ntOR5UXHeHNcaxdtEdpYuF1DSFcMjIykjUHKxgwdetO42/7YqkfGcU6XsIqtC3bzI4gbCzcuSCRIM2wPIms8Pjrnx67ZLTbSzbuAQJzO9xTrEkDsx7TWlzC3Lt2y90Ki2SzKAxdmcoUBJygBQrvprMjaKwODvjG3L6JbZHs27YBuFWlHuNP82RHzkb8qWhvS4liuztM8SQIUD85icqJ5sxA9dcPo7xB79kG4Mt1C1u6IiLiEBiByVtHHg4qsXgbl82RdS32anPdUMWzPlhVyle8gYsZMGQpissHwZrGKuPZVBYuoudAcpW4sjOq5YIZYB1H0RRpQ6vPHFcSLN26rh2t4lrQtlV+cVb2QAZROfLrO3OIprneaVsP6MMVulwlu8cRcvWb1s5mQsxKySonQ5WXUEE0xYB7uWL6oHG+RiVP9oAgFesaxtJozqdhDfNp4x7Kg11qGq61moJP2VZfry94qpM7VRj8akyd8Lqk8OI63bQ8Iz8+usU3RB/dSf8LJjh52EXrWvjm38NxTe2o3qsuSPf4Ucw8h6fZUrLtT0Hv66lZLaEa6e/40tYG2Dxq80ifioBEiRLW9/Z782DtDzPhSxwy6PlrEgjUYVDm8MyafVWvxTv4Rl0OYcCvEOOvti7thGthUtW7gJRixLtcUgxcAIHZz669kIdOteK2Hupjrl4WWuI1i0gIa3mzI9xiYZx3YuDXqNqrHqUrwvFnGIGGvhA7oXtXEnJcCEBlykkowkGJII51z8E4revMSz4cZL922UytmK23dZBNzQnKD9GInauxME9/EJfujItlXW3bkFizwGZ40BhYCgncmdYHHwHhr2pFzDd44m7dW5No5VuXGYEnNmzBGIgA+dVUUVuzAcVdsZfsHL2dtLTghTmJuG4CCZjTs+Q50Z4hc+OiwcvZ9gbuxzznCZZmI1nauG1h7qY2/f7BnS5btIuVkmbZuEkhnGnfEeRrS7YvDE2sSqZvmTau2wy5hLBwyMYVoYRBIkGZ0gqN9f4bsuYlxjFs93szae4dDmBVkWAc0R3525VzcC4o+JAdXtwHZbtrK2e1EwpOb6cgTIAIJI5Uduxca+b7oUC2yiLILHMysxaCQB3UAAJ5ma5FwDXMVZxPYmw6hlvEsp7VShAt90nMA5DBmAIjbWnoTW3xso+NN4qLOGCmVU5iDbFwk97UjYQBXVZ+MXLYuTbtlhmFtkZonUKzBxJ8gB51w3eCG63EEuoVt4kKEYFZhbQQmAZBkSPDeNq6uG4jEW7apesm5cUZe0tumS5GzHMwZCdyIMSdTRMR0DjHpC74a5cW2BftXRae0W07TOiwGjYhwQ0cxI0r0eH8YXEWXe13HSQyODmtOBqjqD9YMEagmvNfg1xLN2AHvX8Ql64FICrluW2yDMRIW3bCzzImBOnXxngjM3xjDkW8SFgz9G6v/AAroG46MNVO3i/qNWV7jrJbwhdktnEKJuFTkVigYIO9oWJgEmNOpFe1hVfKO1KlwTJUEAiTl0MkHLE67zXlvYYWLVi7h+2TsQtxQUMEKoiHZQR9LUHSBW3o7hHsYZbbHMylsuubKpclEzH6WRCqzzy0pqgx9IOO/Fms9zMrOO1P/AA7ZYJ2h/wDd0OvIP0rt4zi2s4e7cRQzIpKgzlJAMAnoa808F7c4lsQjDtR2ajNoLQWBOVoJLNcYg7Zo8wGHxTcOaxdTNfFs2w2ZYuaZVuTOkiCZ2JMTTqNA7+EcWXEK4Hzd5Dlu2nHett4jZlPJhoR648zGcavJgLeI+b7RzZkZWyfO3UQwM06Zp35V2cY4SbrJftN2OJQdxyAcw3Nq6AYdDzE6bgg15/EeG4h+H27IQG6psEqGXKDbuo7Qx3HcIHmPGlHDfsauvjOPxGHRrpCXraCXVVZLgUfSZJdg8CdIE9a9S1dV0V1MqwBEcwwBB9Yrh4o16/aa0ltrZuKVLuyQgIglVVmzMAdAYHjyrrw+HFu3btroqKFE66KMo+ys8qpUblT4UDOBChdTfteY7+9OLiBtI8qUfhMtk4MRrF62fUG3puOh6H7aJ5I9iOYEVdXn8vYaqs1LtrvpJ8aT+Fx8u4rr8UTcCPpL+766cEBnUT7aVsBbHy3iTzGFtg/3h4eA9orT49p8Iy6HBJ0PSiPOKoJz9/CoX9Z6+4og3hcQ4riLL2gbdo9teFsDM3clXYE93U5U1A61txjil7D4W/fe3bJtBmChjDgKDuRIMyOewrH0jsMz4MpbZuzxCu5WO6ot3FLGTrqw21o/TLDXLuCxNq2hd3tsqgaSWEDcwPbWkVol08d4g9jC3bwVWa3bZyuoByqWIB5bb1x8X4lcs4ftwAzDJK6gHOyroddi87cqw9JOBW3wN9bWGTtGtOqAW0DZipA15GY1mp6TYV7uAKJbd3PZAW9JOW4hYGSF2VudLhi48nb2Ldy4GIuhBP0cpOuhmQRyIrk47xlMKLbOSUuXRbJA+gCrHOf7IIEnkJNFgMNbBfJZNkaEyoUMYIPdBOoAEnTesOJYLtrtq29stZyXe0MDKCyqiqZ6g3NY5VER99djvR1eknFVwmGe8/eygwvMmJyjyAYnoATXpFhAMxpPqpQw/Ar74e7ZxHf7K1csWDMm6GUgXW5B8mRNdZDn86vQxRvXMHasm263Lqpbu7fNrAF0yDrIzKCs6sDyNacEJuXZ6O8cXFo7KpUpcK5TvBAa23/tbZG8CSOVAnE7rYm/YUW4tJbfMxbvC4XAWBtHZnXXeuU8OfD4xLtoXLlq7b7O9rmKFDNp9TMDM6wNe94UVjPbx2KutauG29qyqsqggtbN0sImR9Ma+dVUdCdmC4uXvthr1vsrwTOsNmS4kwWRoBkEgFSNJG9c3B/SBbzvaZTbuozZVb+kRbhTtUP5w01G6k66QaO1hHuYtMUyG2tq26IrRnftCpZiASAoCLAmdTMaVzWuDdvhgl1XtXUu3Xt3NA9om87I6kEjVWWQdCDBFExiNXp4HG3He+hVQLbBQwk5s1tXkjl9KNOlYcB4jexFu3dNtFRy4IDNmGUssjSDJXw3oPRy3fXtziVXOXXvJqt0LbUZwN1Jj6J2I05V53olw/srdrPhXS8GuZnIQQGZmksGMgjKI13pVGp29TCcXa81zsxbK273ZOrEi4ADBbosiWAjURqJgDiOJsb9yxZFvPbtq8OT38xaAsbAZQC2up268HEMC1y9avWrNyziFuBXcwFeyGOdXIPfVkHd3IJG2tT0mwRvq6pZuDEW9cNfWBlYqCGzzoobRlO4B0NFRY1MjdSOWvhWJg78/f7a0EwJ3jXpPPSgIkDrWGS4K/wlLGCIn+kT/N/tTQ8nlSp8KNqcCY1+dt/5xP302KnnVTyR7/CjcMHqfYaqtCp8Pr/CrqKUMH3NJmAf+XsRH6mnr76+HiOv4OIO+8dNNPvpNwTD5fviP6kkT/3F08tfqrX4538Iy6HaZAgVhbzSY5GulAY10/CgURm5ipMStGnPr++vPxePC3EtKue86lgswFQGM7NrlEwBAJJ2GhI9Fxpypcxlq5ZxxxIRrlm5ZW0+QZmtFGZlbKNWU52ByyZjSriCl1XuM9jctpiLeRbj5EdWzpnI7qNKqVJ2BggnSRNCeMXO2vWksBzaVWJNzLmzBioHcMHuka6ba1zcdtHFrbs2laO1t3HdkZAi23DwMygsxKgCBABMnSDjheH58bi+0F0ZkshXXtEViofNDCASJXeadR1IzFhEkwACSTGmmpPlrXm4XiNy6i3LNpTbYShuObbMOTZQjZQdxJBjcCuniuEF6zdszl7RHTNrpmUj1715fCOJNbspaxNq5buW1CkrbuPbfKAM6MisIMTBgjpSiNA2x3HWtYftmsEMHW2yF4ILXRaBBiCJYNtsa2wvE819rFy3kuKgca5kdSSpKtAMgjUEDcb15/pWWvYI5EuS12yQMjZ8qYlGLZYle4pbUT66NFu4fENcYPes3lAF3ITcsxsjhRJtGSQQJVi06HSqihb0G4qXuPasrnNuBcJbKqMRmCSFJLwQYiACNazscYm6bDpkv5M6DNKXVBglXiZBiQVB1G41rz+FM2Fu4gXUdrd+6b1u4iM8F1UNbdVBZSCsgxEHlFbXLBxGMsXlUrbw63O8ylTca4FXKFaGygBiSQJJETvRUB0cP9I1uYVsSyFApuBknMwa2zKV0GrFhAHiKvEcZU4ezftL2gvG1kWcpPakRyMQCSdNlNeVZ4dcXGXreU/FmuLisxgqbkZTbiP00S55jxqcD4ZdTEG0yxYsO12y0aE3tQo107Mm+PJ16U54S1eviuKuMSthbKljbNzMbmUQGVSPoEzLCPAcqljjYF4Ye7bNq4wLJrmS6F+lkYRLAakEA89da4MdeK8RS4y3MgwzqXFt2UMbqMFJVTuFaixdo4nE4ZlQrbsO1wuysmYm21sW1VoaO8SSQBoAJnRVBuzB8Ya5JtWw1sXWtMc8OCjFWbJliAw2zSRB5xXqK0+PlPuKVLuHBxNu/hlupda4BiEKOtu5bEhnfMoUsIGVl1Om4mGgHl6/Opy0ELc0En2eXvrV/dQ5Tr41lK4K3wkE/FABzuII8dYnTaYmma7d3pV+FF4wDTzu2wJ03bnTYoB9XtqsuSPZRuk+FSrNnx9/bUrPVTRUifHb8aSeGMPl7FSBPxVPtt+/uKdHGg8/UaSsBpxzEwo/JLcCR+kN/H8K1w6+ET0O5ffw9v8AvUuyRtA5daCw2mzeMj760Z45T1qY2NVvQevSfH3NaAcvurOSToYPs9zVW1IMAmPH32p7BqTyM6+/jUBHT65+6hA1/EUWbpTgkJnaaHOd58KstHQTMUBaKJk6WFnc71YUbmousztS1w4LduXrBditvKMoOUSs5pjcM2efIeFPGLEmaeXP91SNaTsTczdpdElUtF7QBJZXCCCNYEhrYgDqNiQWnCWwLaAajKCCSSToNSeZO+vWnlFE6A2vv79arPrsasjT1VAT4VITT3+2q8/fxqzQtHq+vzmg0LD1+2hTWrGg09zVFp05+rrSsAuJz1HlI/caoLA2FW59vvyqp9/vqJMn/CqZwB7s/O29j/a2+vbzpuNwA6AyenvFKPwqqTw9gBtcSOcmTHmJimstNXlyR7/CjeRF/A+0fjUqs/n9dSs7U1LA+HqpO4cP5exIBmMJb/zrz66/XThbXrt93Wk/h6j5exGu+DTQb6Mgitfj2nwjLod1OseFWft95oG3nUURX2jrSMYTx0oGXeiG8RQt56GnJJaNE31a/Z7+2gt5Qfqop105TRBqZgPGelUrdZoqtj9VBAa4Pfy3pJvcKxOHxnaWgbli44LZD3kBIzAqdx3V1WTAiKdyOR/CvG4HxLtHxFljmNlyA3Nl5T4jYnnVY5TBTJU4Jw6/cR0EpauE9m8gApcyksOZ+btqAI1JnYTX0RbQUADYaDwApLscTzXsFhbbd1FRmP6RW3OXyAU+simm9jVS4ls6G5mjzUZiCOmWT6qec3uUTbtioAKEXeRFFNSpGWfCqIPSpMirWdfq099d6AFVPqrN9a2ZqzgctuW9TJhJrNp6+VaPQt4VMnBO+E4RgG69taGvKbg95psK9KWPhNQHAlTzuW9p/SnlruOu2tNZX3/Gqnkj3+FG61U9PtqUGQ9T7RUrOlNVOvvFJvDrX/8AoMR0+JpEf9afVv7acpg7+r32pN4ey/L+JOk/E0/zpP3Vt8fXwjLod1319lUyz6vGoW6dKHLAHWeXvrUmMMd9uvvNVckiNvrqgvhRAzI50yCqiIPP2++lWfrH16ChJM9N/t/3qyNo9dAEw9/CodProgaob8qYcHGsQ9vD3WQS6oSvmBv6t48K+ZcE422HFwjVn7sk/pDeeZBE+Prr6fxrDPcsXbdswzW2VTykjT1V8KfFEEIywwbVTyKiIj11eMXFMPlmYmJe5wfiot4pbzyezV2EcywKgfbTl6LWruJvnG3QVQiLKHnIjtI5DKSB5k+JQfRPgwxmN7NzCIC9wc2Cn6I6SXE+E19tVIAAAAGmmkdBR8lRQ+GJnWdlmrDSJ+6hqxM1lDcc7a1GqA7RVGedUFs+m1C1CTUIk1MyYh7zQMtWaFj7aQJ3wqAjASupW7bOxOubwNNy6cqVvhNUHBCSI7e1/m/GmkDqKrLkj2I3kOfy9lSpl8R7+qpWVrbFj1FJPD9OP4knQHCJ6+8gn6jTux0pK4Zcnj2J8MGnX9JPxrbDr4Zz0OgtidI8Pf33o39nlQ5dPDx94q2PKoNds6ac6JtJP3UFkSfEVqvWIqo1DJlHUa0bNtHOgCRqasge0/dRGgFHWrOg2qlJqCmSTXx74QfRtrF9sQCGtXHkdUZt1PUTqPZymvrr3CPzSfKPrmvD49grmKstZewuVjuHBK9G1jXwj8aeOfDKc/j44orfBFgCTiMQRuVtp5DVvb837K+jkxSlguDYuzYFiyVtqojuwS8nVixPdbfwGm+1NNq6W+kpU9CQfYQdqWefFNnjhw4xAwajVdSak1g1ZFZrz860nT30pwGbrUWJ+2hZ9aqdR7RUm0HjWdwe/KrjpVMdpok4KPwmicDG3z1s+wk/dTYfOlD4UrhTBSDB7a2JPiSNxTaop5cke/wo3Hk8frqUGTwqVCqGrafupOwH/wBevzv8STaf+Iv7qcVAkik7BKfl6+f/ALNY8fnF2+qtPj6+EZHRR4VliMQqZcxjMwUebbD1nTzNdGu9Y3rSknMs6EeokT9g9lT5MC3wHy5WJiRttOo1Ik8yPEdaK5xNQqPBy3IjbSVJk66CAazNlW1bUNpuY1+zpWz4dGUBhOWec7ggz1kEjXqarGYopYLxFe9IJAZVOg0LXDbHP9IezWtbeJQ5YBGZnQeaZgTvtKH6qP4khk5RvOk7588/39fOgOFTp+cWGp3Mkka88zec09ACzj1lFJ1bNE88szz8GPkPCqHE7ZQuAxCrmaIBGmoIJEHT6xuKLE9laTM4gSNYJiCSPHcn2nrVKlpsyhRMZGEGSq7KT0hjHUGRT0DW9eyxIIJnTTQhS0bxsK5xxVQQCGBOWAY2ZXIMzH9Gw3nTxFatiLbwSDoWAkEagMHHqysKxsLZuRk1gK4MmQCGCkGZiCwieZ60qoCfiKd7UnK4Qxpr5kwByk8xFHisUqTIbQA6CZBbLsNTqdgK5Q9g+EiNZEgAtBnQiHOn9o+NbnEWmIO5OSNDz7y/WJ+2igtcesrALBmhSCsHuF9822UE0Hykvd+l3iQPo8iB16ttvptWiNalYWJuNlgR85D5z7A+vPXrWFi5YcKFE5gcoIbYhGO/gyHwnwMFQBtxVBJIbQkcoJGcGNddbbeOq6a1rdxyr2mjfN/SjLtlDyO8J0YVFw6wFInUmDqJM5vOcze2jOFQAiNGENJOvdC6+oAT0FFwGF7HqvaSDNtc7DSQIJ6wdByP5w61Zxq5guVg07d3WQT1jQKefSjuYRDuoMhgfEP9IeRgewVd6wsyV13kSCIkSDuDBb2mp0NiOKIxgTMxBG5z5Cs7SrAz7RNdXKsRhk5qNwduamVMdQdZoidfGllMdDgn/CvHxAnkL1ok/wDvE69JpvBBik74WO9w8gc71odd238acTvTy5I9/hRzSLL41KEv4/UalRcKqWxQdNfClLA2x8t3o3GFiPDNaM/bTLauGdYHLSlvCD+WbxkSMKNOktbOv93etPjmNfCcjaJ0+3ahIM9K1Nyh29dTIBa57HWittIjX91Ty1rJBv7786V0bYmoasL50FwDx/CqJniLKuCrbSDzG3lvVWraqTlBnQepRAHsmtLYAmqDz4fd+6lYZjBqVgjmx0J0L5s+vjmPlRWcKqsSqxvOp1JMnTzHqrYH30qgT7adimFvCKMoGmUEDU89999qBsCsCAdMuzH8wQPtrr86rPFFinLbwoBBGbRi0EnRiGk+xmo7WCQBF/NQDKCeggc945+PjW0686uKAG4KhatGMDlWFwGDpsPbSnQLzdatW1/GoHBHOapVBpGtWHLWajLQEwdPfxqluSTSsUTfhZH8nk7EXrX+fp9fqpwZ/efrpT+FVS2Cgc79kf459VNianaqy5I9/hRvIsw6mpUnz+v8alQsFoDyjr9f2Uu4LGYf4894FszoLeYkZNMukRI1Uak8ztTNcEDSDNeVZ9HbQu5zMDUJ+aD1/AVeFRuccP8As2xHpLhEYo+KsqwMFWuIGBHIgmRWNv0twR/rmGj/ALqfjXRiPR3COSXwuHZjqWNpCSfEkSd6Cx6N4QTGEsDytW9R/dq/p3Zag/hbgJ/K8NP/AHbf40N30qwP65hwY/4qDT21u3o5g472Fw5G/wDM29/7tZJ6O4ONMJY/ZJyOn5vhSmcO41CPSvBHbF4aPG6pA/xaVonpTgTEYvDnlpdSAeQ+l4GiuejuEI/JLGv/ACk16j6PSrvejuDaZwmHOmpNq3rPXu+dP6dxqxX0swJkfHMP+1T/AFVD6V4Ef1zDePztv/VW/wAgYUj8lsRB/ok/DSgHo3gzAOEw5HL5q3zn+zR9O41CPSrA/rmH03+dT8fKp/CzA/ruH8jdT8a0/g1hNjhcP+xT/T4A1B6NYP8AVcPp/wApPwp/TuNWbeluB/XMP+1Tl/7aUI9KsF+t4fX/AJqa+WutGPRvB6/xTD/sre/93nUb0awR0ODw2u/zKdf+nrSng7jUJ9LcDt8bw/XW6mv10Y9LcBGuMw37VPxrQejGDj8lw8dOyTpH6PSp/B3CbfFcPt/wk/Cn9O5asP4WYKPyzDx17VPxoG9LsDyxmH/ap+NbH0ewgj+K4fSAPmk/0+JoH9HsLr/FrAnf5pPL9GlPB3OLYt6V4IH8sw/l2tvfx71T+FeC5YzDaf8ANT8atfRrBn+q2P2Sc991ov4O4TUfFsPH/aT8Ki8O5/ZmPSvA/reH8D2qfjUX0rwM/leH/ap+NbL6N4SABhcP1/mk36/R30oT6OYT9Vw/ieyTXz01o/x9x9nnel1/D3rS2nLMCyuOzIBEaq0kERrMc69q3jVdVZDIP27Qfwrg4hwK1cCx3MoAGUAadIiNgI6V2YTDJbACrAHLx6+zWpyyicahrWNabiOMPX/DUqG6vQ/XUrG+4rs7gdD4VmrnMPH8KlStUQ0nSiYQalSgKuHUigstpHiaupT6k2U+/qrDCHU/+v31KlUTot8/Kszz9VSpSkxn8Kit3Seev2VKlBBXYev7aijWpUok4Wi6keMeqic61KlECUI1HvyFAza1KlEhXjQkaN5fjUqVJrTb21SmRr0/GqqUAJoXG3vyqVKiThlb1APhUqVKzaP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52" name="AutoShape 10" descr="data:image/jpeg;base64,/9j/4AAQSkZJRgABAQAAAQABAAD/2wCEAAkGBxQTEhUUExQWFhUXGBwbGRgYGRoaGhccHBgcHBwXHBofHCggGhwlGxgXITEhJikrLi4uGiAzODMsNygtLisBCgoKDg0OGxAQGywkHyQwLywsLCwsLCwsLCwsLCwsLCwsLCwsLCwsLCwsLCwsLCwsLCwsLCwsLCwsLCwsLCwsLP/AABEIAQMAwgMBIgACEQEDEQH/xAAbAAACAwEBAQAAAAAAAAAAAAACBgABAwQFB//EAE8QAAIBAgQDBAQJBgwGAQUBAAECEQADBBIhMQVBURMiYXEGgZHwBxQVIzKhscHRNEJSVJPhFiQlM0NEYpKistLxU2Nyc3SCwjVkg4SjJv/EABkBAAMBAQEAAAAAAAAAAAAAAAABAgMFBP/EACYRAQACAQIGAwEAAwAAAAAAAAABEQIhMRIyQWFxgQMiwVEjQvD/2gAMAwEAAhEDEQA/APowTTSiD8tff99UDHnHq250orh8V8ZnXODq/wCZl6eX9nf7a5GGNvdjje8myda1C0sY/h3ETcZrOKw6pPdV7JJGmsmesx7msvifFT/XMN+wb/VNVGHeGcz2NybVQpV+T+LHX45hh1iw33tV3OHcWA0xmGiP1cj/AOVVwd4K+xqNRhpSv8n8WG+Lwn7FjH+L7aO7gOKx+WYaf/HP3v50cEf2CvsZT16VQNLHyfxX9cw3rw7af4/fShfh3FeWMw3rw5HqHfNHB3g77Gwa1CtKlzA8WjTGYQf/AIGn62NWMDxWfy3DR/459X59HBH9grM7iNKsD2++tKl3h3Fp0xmFjl8w341F4fxXnjMNP/jk/Xno4I/sC+xqg+/OrPlSp8ncW/XcN+wOuu30qscP4tOuMwo8sOT/APLlrRwR/YOzXl51TL1E+NK1zAcW5YzDc/6AxH9461RwPFuWMw2kf0Dew9+lwR/YFyaM2ug1obgPL31pc+TeK6fxzDDTcYc/e/4VkeH8W1/jmFPnYb7jRwR/YF9jVlETQATB9nt6UrjAcWn8rwuh27Bv9VW/DuKgQMZhx/8ArkfXnNLgj+wdmce/3VYpV47hcSRbBm4oA+gPz+bEAczMcht5+/w4XFtr2xBYbx56SeZ8ft3qZxiItpOMVduoqfCpRx5VKnRLO0aUeH3j8uYkT3fitsxOhJKyY6wI9VNIOsUmYR543iQD/VLciI2Zfx+vwq/jnSfCcuh6tCRVIvrq7J/H21SuN+ftqTaKdKJT7KC2fOjB9zVQQoiqJ061IohvTJmG8YotOmv41G31oSPZzoMR8KE/XUPjRzr7/bSIJaqHnUZ9veaKaYUoNWauCPvoSJpBU0Cfb9VWVoiOo08ffwoMOcevz+urubb61M3QVS6fdpSkAtnQe/Ojnn7YobTaeXvyoneKm9DKHwpMfk9ikznTYxO+kzsdJ8DTUza+FKnwoN/ECOt21vp/SDn99NhE1c8ke/wo3VPvNSpnqqztS1POKSeHofl3EHecKv8AmSnhUHvoaS8En8v4j/w00n+2n760+ONJ8Jy6G1L1aBhtyn7f96EoNB++pcU/XWWqm6mfZRDzrzRjGa49u3HcClmaYlphQBuYEnUASN9YrEcSe12XaKgz3chOYxlyOwcac8kQdpraIRb1p0++qUbbV52G4mHvtbXKyrbV8wMmWZly/wCGfXRcN4qLr3reUg227p/TQyM48M63Bz0APOnUh6Dj6veaELqRXkcP4w9xkBRYftBKmShtvlhh0aDBnTbXeuvh+Ka6boIC5LjIInWANfD6VE40LdpXfrULV4fDuLs9q5cARyqM3ZW2l5XMAseOXSu3hOL7Vc4ZHQmVZJjoVIOoYGQQdRGsGicZgW71NHOvvvXlWeKK2Iu2PougUgnZwVUtH/TnWf8AqWr4dxdLtp7sFVRnGu+VdQ0cpWGA31FFSHpT++p5RXjWuMhrAutbIfOLfZHcXS4QLMbZiDmj6JmK70N7Msi2QZzRIK6ab/SEwOW9FSLdFUx0jrvXm8I4s19VZVXci4Z0Vhsg5ltiZgCRvyu1xPNeuWVXvBcyM30bhBi4BzhGZAfFqOGRb0SKuK8rBcYN3IFTviReUn+aI0K+JLDu7Ar3uYmn4o4uW7L9mt1kVtSwW40ntEtnqoGaDJgjoTROMi3oqDJ5a/dREaCZOtZ2TLN5/dWhmsllP4TlDYEzsbtvUf8AXI9pgU1cqUfhSYjA5gPo3bZAHPUiNORmD4E03E1c8ke/xMbynaeH2VKox1qqzWIj3++kvBkfLuIMmRg0GvPvrr4bCmo3OtJ3Dgfl7Ekc8Ikf3k1+o1fxzcZeEZdDtMma0XY6ViujR1rQeBB1qIlTifhp7U3rTlHYBXESj5ZgkSCCMxEgjxnSjxGAZzZLXJKXO0+jAPdZMsToIc85kDxrrz9KO2vrnrrVxlKZhy4jAt2r3UuZS1pbY7s5YLEONd++d9NB68cNwZUe1ct9w20KGBpcUhfpeIKgg7+0z6sb1I61fFJU8exwIIFZXK3ELd8KO8ruWa267MJOnMQINdWEwFy27EXAQ7s5BQcwBlBzbaA9fGuzcmou/lRxSKedgMA9pAgu7A5T2YkEtMnXXciNK6eHcPFprjSC11s7wuUTlCyBryUSSSTXTAn7aoL40uKRTy8TwFLhlmM9oXldDBQI1o7yjIIP3ECLbg+twZ+5durcZMo/NCDICCO6ezWdOZ5GK9aPVVHwNPikU8W76PW2NzUqlxkbIoAyXLcZbyEbN3UncdweM+jZs3QQXuho/sQW0iWIMeMACukXPCenvNER7/vouaFPFwvo/wBkUa3cKuujEKIurJIFxJgwSYYEEdYJq14Eq9iytFy0xY3Mom5mBDhxzzST5wRXsHl51CfeafFIpx4bBdncvXM09qysRERCKkA89FB15k+VZcQ4Z2pAZhkDI4GUFgyMGBVp01G8T0iu9pjSoR00996m5uzZL+dyk1otAjzIPKjI61EGUfhNWcGAZ/n7XOPzv9jHhTSpMefv50p/Ces4LePnrZ9hnemz7arLlj3+FG8gyGropHvFSs9FOK3BMUq8LP8ALuIGumET/Mv403W7fTpSphI+Xr8c8Enr+cT91V8O2Xgsuj1/S/Fvash0cr89ZUsBPde8isIIM90nYTXVw+GW4FvXH70SRla2cq90SiyNc2o586rjvDnxFtURlUi5beWkj5u4rhYHUrG9dgt3oeeyzH6H0so8WO55aabVUcpdS7wvG37jHBu5F+ywN26MvftTKMoiAXBCkR3YbaVNdvpX2tjCYm/bv3FZLZZF7hVSB0Kmdp9dWfR0gWbltwMRbclrrSRdD/zqvESGMEfolVjaK9D0i4a+Iw12wGVWuoULGSBO5jQn6q0uOKJT0dOHwrLmJvXGBUDK2XumdSpVQZ159BSrwPi157WCdL/bXLhHb2zkPdIOZ4UA2ypy66AkxGopxTMV1jNHjE+zalyx6MsuGsW+0VMRhx81eUH1hkJ1RhIKz6wdjGYrUS7eP4x0tMLTKt642S0WjRiCSxnTuorNrzUDnXM3pMBw/wCOZRmygFM2na5hb7Oegu6E9BNb/J9xr63LvZMEQqqLmHeYjM8GRsoAG411M6YH0XB+M22IOGxJzdnqGtuVAYqdoJCt4EE6zSjhqhNvQXh9wpriLguR9IBQobwQqQVnrJjnNeBc47dfh926SLV6zdNp2T6Oa3eFtiAwMKVMwdp30mvdwtnFogRntOyiBdKsCR1ZBozdYZQTyFcmJ9HT8TbD2mEu4d3ualmNwXHcgRqxB0EAT4RTiuoacNxLnFOiXe2sdmDmlW7O5m+gHUANK96DqNOoobpuHHtaNx1t/F1cKuUd43CszlPIDSYrbEcJcXhiLDLbcgC8hBKXgNpiCHWTDdCQQRVPw68MUcQptmbItlDmBkMWzZgPGIjxo0DAYy9YxdmzcftbV/OEdgoe26KXKMVADKVBgxIK85rXgWKuMuKL3GYpfuosx3VT6I0A8d9a6rfDGe8t68VLWwwtooIVM4AZjJlnIETpAnTUk4cN4dctLiAWQm9cuOIkBe0I7rdYjfnJ0FO4oauP0d4657Oxi4W86BrdwCExAyycv6NwDdPWNJA7+BXz2Vxrjlst28MzRoiXXA2A2QDU+M0HyMtzC28PfAbIiDMkiGQAC4p3RtMwg6eNcy8Fu/FTh2ui5muMblxhDXEa7nZCAIzMpKE+JMa0TwyNVejHGHvPet3YDd27bAj+ZufRU6/TRgQ3mOtY47HEY29afEmygw1t11QZXL3VLDMDm0Ve6ZHtru4hwgm/h79jJbe1mDAjS5bYQyGNtQrA8iuxoMTwdmxNy64ttbu2UssjfoqzsTtBntIjwpTOO412c5XGXMHauA5MUArMkALcIMlGBBKBwI01UmtsJxL44UayzJbTW7tmz7dgZBgoZLRzygHetuE8Pu2QLbXBcsqT2Zae0VY0RjrnA2DaGImd6vgfDnsLcDFTnu3Loyzp2jlsuvSYmlMxqdPD+FK4UwOYRpdtjvGBqSN+W9NtJ/wtH+Ic4F214x3429dN2frUZcke/wAON5Q+VVVm4fD21VZ2pkt9DsDHiCPtpW4fHy9eOU/kSj/+i6/Z7abFBEe/uaWsAP5bvMeWEAP960QfLU1p8XXwnLobGInQbdQdPuosw+v3FTLrI50RYjSJ6CkEQxqJ8qC42h09+kUYbn7++tU48ZokJnpYxXE763MYBeVBZVDbzopUlkLZWiGYSABlIOvOmdVPXx9/flXmYHhzrisRdZUy3OzyEGWGRSpkZYE+Bq8Cly2+KXLt63ZUdnc7Bbt6dTbz6LbUHQtmV9TMBdjOlcUx13CtZZm7Ww9xbbyqh7ZdsquCoAK5iAQROsg8jvj+E3FxQxVgrmKdnctuSFuKCWUhgDkdSTBgggkeIvG8PbEm2LoRLaXFuFFYu1xlMqCcoCqGAY7k5RtrNaeicOK4heGIxdsXlRbNq1cQuqlc1ztZD8yvzYgAg6miucWvZ+HAjsjiZ7W2QDkIsNdgE6jvLHlXXhuH3Bjb99lTJcS0i6ksDbNySRl0ntOR5UXHeHNcaxdtEdpYuF1DSFcMjIykjUHKxgwdetO42/7YqkfGcU6XsIqtC3bzI4gbCzcuSCRIM2wPIms8Pjrnx67ZLTbSzbuAQJzO9xTrEkDsx7TWlzC3Lt2y90Ki2SzKAxdmcoUBJygBQrvprMjaKwODvjG3L6JbZHs27YBuFWlHuNP82RHzkb8qWhvS4liuztM8SQIUD85icqJ5sxA9dcPo7xB79kG4Mt1C1u6IiLiEBiByVtHHg4qsXgbl82RdS32anPdUMWzPlhVyle8gYsZMGQpissHwZrGKuPZVBYuoudAcpW4sjOq5YIZYB1H0RRpQ6vPHFcSLN26rh2t4lrQtlV+cVb2QAZROfLrO3OIprneaVsP6MMVulwlu8cRcvWb1s5mQsxKySonQ5WXUEE0xYB7uWL6oHG+RiVP9oAgFesaxtJozqdhDfNp4x7Kg11qGq61moJP2VZfry94qpM7VRj8akyd8Lqk8OI63bQ8Iz8+usU3RB/dSf8LJjh52EXrWvjm38NxTe2o3qsuSPf4Ucw8h6fZUrLtT0Hv66lZLaEa6e/40tYG2Dxq80ifioBEiRLW9/Z782DtDzPhSxwy6PlrEgjUYVDm8MyafVWvxTv4Rl0OYcCvEOOvti7thGthUtW7gJRixLtcUgxcAIHZz669kIdOteK2Hupjrl4WWuI1i0gIa3mzI9xiYZx3YuDXqNqrHqUrwvFnGIGGvhA7oXtXEnJcCEBlykkowkGJII51z8E4revMSz4cZL922UytmK23dZBNzQnKD9GInauxME9/EJfujItlXW3bkFizwGZ40BhYCgncmdYHHwHhr2pFzDd44m7dW5No5VuXGYEnNmzBGIgA+dVUUVuzAcVdsZfsHL2dtLTghTmJuG4CCZjTs+Q50Z4hc+OiwcvZ9gbuxzznCZZmI1nauG1h7qY2/f7BnS5btIuVkmbZuEkhnGnfEeRrS7YvDE2sSqZvmTau2wy5hLBwyMYVoYRBIkGZ0gqN9f4bsuYlxjFs93szae4dDmBVkWAc0R3525VzcC4o+JAdXtwHZbtrK2e1EwpOb6cgTIAIJI5Uduxca+b7oUC2yiLILHMysxaCQB3UAAJ5ma5FwDXMVZxPYmw6hlvEsp7VShAt90nMA5DBmAIjbWnoTW3xso+NN4qLOGCmVU5iDbFwk97UjYQBXVZ+MXLYuTbtlhmFtkZonUKzBxJ8gB51w3eCG63EEuoVt4kKEYFZhbQQmAZBkSPDeNq6uG4jEW7apesm5cUZe0tumS5GzHMwZCdyIMSdTRMR0DjHpC74a5cW2BftXRae0W07TOiwGjYhwQ0cxI0r0eH8YXEWXe13HSQyODmtOBqjqD9YMEagmvNfg1xLN2AHvX8Ql64FICrluW2yDMRIW3bCzzImBOnXxngjM3xjDkW8SFgz9G6v/AAroG46MNVO3i/qNWV7jrJbwhdktnEKJuFTkVigYIO9oWJgEmNOpFe1hVfKO1KlwTJUEAiTl0MkHLE67zXlvYYWLVi7h+2TsQtxQUMEKoiHZQR9LUHSBW3o7hHsYZbbHMylsuubKpclEzH6WRCqzzy0pqgx9IOO/Fms9zMrOO1P/AA7ZYJ2h/wDd0OvIP0rt4zi2s4e7cRQzIpKgzlJAMAnoa808F7c4lsQjDtR2ajNoLQWBOVoJLNcYg7Zo8wGHxTcOaxdTNfFs2w2ZYuaZVuTOkiCZ2JMTTqNA7+EcWXEK4Hzd5Dlu2nHett4jZlPJhoR648zGcavJgLeI+b7RzZkZWyfO3UQwM06Zp35V2cY4SbrJftN2OJQdxyAcw3Nq6AYdDzE6bgg15/EeG4h+H27IQG6psEqGXKDbuo7Qx3HcIHmPGlHDfsauvjOPxGHRrpCXraCXVVZLgUfSZJdg8CdIE9a9S1dV0V1MqwBEcwwBB9Yrh4o16/aa0ltrZuKVLuyQgIglVVmzMAdAYHjyrrw+HFu3btroqKFE66KMo+ys8qpUblT4UDOBChdTfteY7+9OLiBtI8qUfhMtk4MRrF62fUG3puOh6H7aJ5I9iOYEVdXn8vYaqs1LtrvpJ8aT+Fx8u4rr8UTcCPpL+766cEBnUT7aVsBbHy3iTzGFtg/3h4eA9orT49p8Iy6HBJ0PSiPOKoJz9/CoX9Z6+4og3hcQ4riLL2gbdo9teFsDM3clXYE93U5U1A61txjil7D4W/fe3bJtBmChjDgKDuRIMyOewrH0jsMz4MpbZuzxCu5WO6ot3FLGTrqw21o/TLDXLuCxNq2hd3tsqgaSWEDcwPbWkVol08d4g9jC3bwVWa3bZyuoByqWIB5bb1x8X4lcs4ftwAzDJK6gHOyroddi87cqw9JOBW3wN9bWGTtGtOqAW0DZipA15GY1mp6TYV7uAKJbd3PZAW9JOW4hYGSF2VudLhi48nb2Ldy4GIuhBP0cpOuhmQRyIrk47xlMKLbOSUuXRbJA+gCrHOf7IIEnkJNFgMNbBfJZNkaEyoUMYIPdBOoAEnTesOJYLtrtq29stZyXe0MDKCyqiqZ6g3NY5VER99djvR1eknFVwmGe8/eygwvMmJyjyAYnoATXpFhAMxpPqpQw/Ar74e7ZxHf7K1csWDMm6GUgXW5B8mRNdZDn86vQxRvXMHasm263Lqpbu7fNrAF0yDrIzKCs6sDyNacEJuXZ6O8cXFo7KpUpcK5TvBAa23/tbZG8CSOVAnE7rYm/YUW4tJbfMxbvC4XAWBtHZnXXeuU8OfD4xLtoXLlq7b7O9rmKFDNp9TMDM6wNe94UVjPbx2KutauG29qyqsqggtbN0sImR9Ma+dVUdCdmC4uXvthr1vsrwTOsNmS4kwWRoBkEgFSNJG9c3B/SBbzvaZTbuozZVb+kRbhTtUP5w01G6k66QaO1hHuYtMUyG2tq26IrRnftCpZiASAoCLAmdTMaVzWuDdvhgl1XtXUu3Xt3NA9om87I6kEjVWWQdCDBFExiNXp4HG3He+hVQLbBQwk5s1tXkjl9KNOlYcB4jexFu3dNtFRy4IDNmGUssjSDJXw3oPRy3fXtziVXOXXvJqt0LbUZwN1Jj6J2I05V53olw/srdrPhXS8GuZnIQQGZmksGMgjKI13pVGp29TCcXa81zsxbK273ZOrEi4ADBbosiWAjURqJgDiOJsb9yxZFvPbtq8OT38xaAsbAZQC2up268HEMC1y9avWrNyziFuBXcwFeyGOdXIPfVkHd3IJG2tT0mwRvq6pZuDEW9cNfWBlYqCGzzoobRlO4B0NFRY1MjdSOWvhWJg78/f7a0EwJ3jXpPPSgIkDrWGS4K/wlLGCIn+kT/N/tTQ8nlSp8KNqcCY1+dt/5xP302KnnVTyR7/CjcMHqfYaqtCp8Pr/CrqKUMH3NJmAf+XsRH6mnr76+HiOv4OIO+8dNNPvpNwTD5fviP6kkT/3F08tfqrX4538Iy6HaZAgVhbzSY5GulAY10/CgURm5ipMStGnPr++vPxePC3EtKue86lgswFQGM7NrlEwBAJJ2GhI9Fxpypcxlq5ZxxxIRrlm5ZW0+QZmtFGZlbKNWU52ByyZjSriCl1XuM9jctpiLeRbj5EdWzpnI7qNKqVJ2BggnSRNCeMXO2vWksBzaVWJNzLmzBioHcMHuka6ba1zcdtHFrbs2laO1t3HdkZAi23DwMygsxKgCBABMnSDjheH58bi+0F0ZkshXXtEViofNDCASJXeadR1IzFhEkwACSTGmmpPlrXm4XiNy6i3LNpTbYShuObbMOTZQjZQdxJBjcCuniuEF6zdszl7RHTNrpmUj1715fCOJNbspaxNq5buW1CkrbuPbfKAM6MisIMTBgjpSiNA2x3HWtYftmsEMHW2yF4ILXRaBBiCJYNtsa2wvE819rFy3kuKgca5kdSSpKtAMgjUEDcb15/pWWvYI5EuS12yQMjZ8qYlGLZYle4pbUT66NFu4fENcYPes3lAF3ITcsxsjhRJtGSQQJVi06HSqihb0G4qXuPasrnNuBcJbKqMRmCSFJLwQYiACNazscYm6bDpkv5M6DNKXVBglXiZBiQVB1G41rz+FM2Fu4gXUdrd+6b1u4iM8F1UNbdVBZSCsgxEHlFbXLBxGMsXlUrbw63O8ylTca4FXKFaGygBiSQJJETvRUB0cP9I1uYVsSyFApuBknMwa2zKV0GrFhAHiKvEcZU4ezftL2gvG1kWcpPakRyMQCSdNlNeVZ4dcXGXreU/FmuLisxgqbkZTbiP00S55jxqcD4ZdTEG0yxYsO12y0aE3tQo107Mm+PJ16U54S1eviuKuMSthbKljbNzMbmUQGVSPoEzLCPAcqljjYF4Ye7bNq4wLJrmS6F+lkYRLAakEA89da4MdeK8RS4y3MgwzqXFt2UMbqMFJVTuFaixdo4nE4ZlQrbsO1wuysmYm21sW1VoaO8SSQBoAJnRVBuzB8Ya5JtWw1sXWtMc8OCjFWbJliAw2zSRB5xXqK0+PlPuKVLuHBxNu/hlupda4BiEKOtu5bEhnfMoUsIGVl1Om4mGgHl6/Opy0ELc0En2eXvrV/dQ5Tr41lK4K3wkE/FABzuII8dYnTaYmma7d3pV+FF4wDTzu2wJ03bnTYoB9XtqsuSPZRuk+FSrNnx9/bUrPVTRUifHb8aSeGMPl7FSBPxVPtt+/uKdHGg8/UaSsBpxzEwo/JLcCR+kN/H8K1w6+ET0O5ffw9v8AvUuyRtA5daCw2mzeMj760Z45T1qY2NVvQevSfH3NaAcvurOSToYPs9zVW1IMAmPH32p7BqTyM6+/jUBHT65+6hA1/EUWbpTgkJnaaHOd58KstHQTMUBaKJk6WFnc71YUbmousztS1w4LduXrBditvKMoOUSs5pjcM2efIeFPGLEmaeXP91SNaTsTczdpdElUtF7QBJZXCCCNYEhrYgDqNiQWnCWwLaAajKCCSSToNSeZO+vWnlFE6A2vv79arPrsasjT1VAT4VITT3+2q8/fxqzQtHq+vzmg0LD1+2hTWrGg09zVFp05+rrSsAuJz1HlI/caoLA2FW59vvyqp9/vqJMn/CqZwB7s/O29j/a2+vbzpuNwA6AyenvFKPwqqTw9gBtcSOcmTHmJimstNXlyR7/CjeRF/A+0fjUqs/n9dSs7U1LA+HqpO4cP5exIBmMJb/zrz66/XThbXrt93Wk/h6j5exGu+DTQb6Mgitfj2nwjLod1OseFWft95oG3nUURX2jrSMYTx0oGXeiG8RQt56GnJJaNE31a/Z7+2gt5Qfqop105TRBqZgPGelUrdZoqtj9VBAa4Pfy3pJvcKxOHxnaWgbli44LZD3kBIzAqdx3V1WTAiKdyOR/CvG4HxLtHxFljmNlyA3Nl5T4jYnnVY5TBTJU4Jw6/cR0EpauE9m8gApcyksOZ+btqAI1JnYTX0RbQUADYaDwApLscTzXsFhbbd1FRmP6RW3OXyAU+simm9jVS4ls6G5mjzUZiCOmWT6qec3uUTbtioAKEXeRFFNSpGWfCqIPSpMirWdfq099d6AFVPqrN9a2ZqzgctuW9TJhJrNp6+VaPQt4VMnBO+E4RgG69taGvKbg95psK9KWPhNQHAlTzuW9p/SnlruOu2tNZX3/Gqnkj3+FG61U9PtqUGQ9T7RUrOlNVOvvFJvDrX/8AoMR0+JpEf9afVv7acpg7+r32pN4ey/L+JOk/E0/zpP3Vt8fXwjLod1319lUyz6vGoW6dKHLAHWeXvrUmMMd9uvvNVckiNvrqgvhRAzI50yCqiIPP2++lWfrH16ChJM9N/t/3qyNo9dAEw9/CodProgaob8qYcHGsQ9vD3WQS6oSvmBv6t48K+ZcE422HFwjVn7sk/pDeeZBE+Prr6fxrDPcsXbdswzW2VTykjT1V8KfFEEIywwbVTyKiIj11eMXFMPlmYmJe5wfiot4pbzyezV2EcywKgfbTl6LWruJvnG3QVQiLKHnIjtI5DKSB5k+JQfRPgwxmN7NzCIC9wc2Cn6I6SXE+E19tVIAAAAGmmkdBR8lRQ+GJnWdlmrDSJ+6hqxM1lDcc7a1GqA7RVGedUFs+m1C1CTUIk1MyYh7zQMtWaFj7aQJ3wqAjASupW7bOxOubwNNy6cqVvhNUHBCSI7e1/m/GmkDqKrLkj2I3kOfy9lSpl8R7+qpWVrbFj1FJPD9OP4knQHCJ6+8gn6jTux0pK4Zcnj2J8MGnX9JPxrbDr4Zz0OgtidI8Pf33o39nlQ5dPDx94q2PKoNds6ac6JtJP3UFkSfEVqvWIqo1DJlHUa0bNtHOgCRqasge0/dRGgFHWrOg2qlJqCmSTXx74QfRtrF9sQCGtXHkdUZt1PUTqPZymvrr3CPzSfKPrmvD49grmKstZewuVjuHBK9G1jXwj8aeOfDKc/j44orfBFgCTiMQRuVtp5DVvb837K+jkxSlguDYuzYFiyVtqojuwS8nVixPdbfwGm+1NNq6W+kpU9CQfYQdqWefFNnjhw4xAwajVdSak1g1ZFZrz860nT30pwGbrUWJ+2hZ9aqdR7RUm0HjWdwe/KrjpVMdpok4KPwmicDG3z1s+wk/dTYfOlD4UrhTBSDB7a2JPiSNxTaop5cke/wo3Hk8frqUGTwqVCqGrafupOwH/wBevzv8STaf+Iv7qcVAkik7BKfl6+f/ALNY8fnF2+qtPj6+EZHRR4VliMQqZcxjMwUebbD1nTzNdGu9Y3rSknMs6EeokT9g9lT5MC3wHy5WJiRttOo1Ik8yPEdaK5xNQqPBy3IjbSVJk66CAazNlW1bUNpuY1+zpWz4dGUBhOWec7ggz1kEjXqarGYopYLxFe9IJAZVOg0LXDbHP9IezWtbeJQ5YBGZnQeaZgTvtKH6qP4khk5RvOk7588/39fOgOFTp+cWGp3Mkka88zec09ACzj1lFJ1bNE88szz8GPkPCqHE7ZQuAxCrmaIBGmoIJEHT6xuKLE9laTM4gSNYJiCSPHcn2nrVKlpsyhRMZGEGSq7KT0hjHUGRT0DW9eyxIIJnTTQhS0bxsK5xxVQQCGBOWAY2ZXIMzH9Gw3nTxFatiLbwSDoWAkEagMHHqysKxsLZuRk1gK4MmQCGCkGZiCwieZ60qoCfiKd7UnK4Qxpr5kwByk8xFHisUqTIbQA6CZBbLsNTqdgK5Q9g+EiNZEgAtBnQiHOn9o+NbnEWmIO5OSNDz7y/WJ+2igtcesrALBmhSCsHuF9822UE0Hykvd+l3iQPo8iB16ttvptWiNalYWJuNlgR85D5z7A+vPXrWFi5YcKFE5gcoIbYhGO/gyHwnwMFQBtxVBJIbQkcoJGcGNddbbeOq6a1rdxyr2mjfN/SjLtlDyO8J0YVFw6wFInUmDqJM5vOcze2jOFQAiNGENJOvdC6+oAT0FFwGF7HqvaSDNtc7DSQIJ6wdByP5w61Zxq5guVg07d3WQT1jQKefSjuYRDuoMhgfEP9IeRgewVd6wsyV13kSCIkSDuDBb2mp0NiOKIxgTMxBG5z5Cs7SrAz7RNdXKsRhk5qNwduamVMdQdZoidfGllMdDgn/CvHxAnkL1ok/wDvE69JpvBBik74WO9w8gc71odd238acTvTy5I9/hRzSLL41KEv4/UalRcKqWxQdNfClLA2x8t3o3GFiPDNaM/bTLauGdYHLSlvCD+WbxkSMKNOktbOv93etPjmNfCcjaJ0+3ahIM9K1Nyh29dTIBa57HWittIjX91Ty1rJBv7786V0bYmoasL50FwDx/CqJniLKuCrbSDzG3lvVWraqTlBnQepRAHsmtLYAmqDz4fd+6lYZjBqVgjmx0J0L5s+vjmPlRWcKqsSqxvOp1JMnTzHqrYH30qgT7adimFvCKMoGmUEDU89999qBsCsCAdMuzH8wQPtrr86rPFFinLbwoBBGbRi0EnRiGk+xmo7WCQBF/NQDKCeggc945+PjW0686uKAG4KhatGMDlWFwGDpsPbSnQLzdatW1/GoHBHOapVBpGtWHLWajLQEwdPfxqluSTSsUTfhZH8nk7EXrX+fp9fqpwZ/efrpT+FVS2Cgc79kf459VNianaqy5I9/hRvIsw6mpUnz+v8alQsFoDyjr9f2Uu4LGYf4894FszoLeYkZNMukRI1Uak8ztTNcEDSDNeVZ9HbQu5zMDUJ+aD1/AVeFRuccP8As2xHpLhEYo+KsqwMFWuIGBHIgmRWNv0twR/rmGj/ALqfjXRiPR3COSXwuHZjqWNpCSfEkSd6Cx6N4QTGEsDytW9R/dq/p3Zag/hbgJ/K8NP/AHbf40N30qwP65hwY/4qDT21u3o5g472Fw5G/wDM29/7tZJ6O4ONMJY/ZJyOn5vhSmcO41CPSvBHbF4aPG6pA/xaVonpTgTEYvDnlpdSAeQ+l4GiuejuEI/JLGv/ACk16j6PSrvejuDaZwmHOmpNq3rPXu+dP6dxqxX0swJkfHMP+1T/AFVD6V4Ef1zDePztv/VW/wAgYUj8lsRB/ok/DSgHo3gzAOEw5HL5q3zn+zR9O41CPSrA/rmH03+dT8fKp/CzA/ruH8jdT8a0/g1hNjhcP+xT/T4A1B6NYP8AVcPp/wApPwp/TuNWbeluB/XMP+1Tl/7aUI9KsF+t4fX/AJqa+WutGPRvB6/xTD/sre/93nUb0awR0ODw2u/zKdf+nrSng7jUJ9LcDt8bw/XW6mv10Y9LcBGuMw37VPxrQejGDj8lw8dOyTpH6PSp/B3CbfFcPt/wk/Cn9O5asP4WYKPyzDx17VPxoG9LsDyxmH/ap+NbH0ewgj+K4fSAPmk/0+JoH9HsLr/FrAnf5pPL9GlPB3OLYt6V4IH8sw/l2tvfx71T+FeC5YzDaf8ANT8atfRrBn+q2P2Sc991ov4O4TUfFsPH/aT8Ki8O5/ZmPSvA/reH8D2qfjUX0rwM/leH/ap+NbL6N4SABhcP1/mk36/R30oT6OYT9Vw/ieyTXz01o/x9x9nnel1/D3rS2nLMCyuOzIBEaq0kERrMc69q3jVdVZDIP27Qfwrg4hwK1cCx3MoAGUAadIiNgI6V2YTDJbACrAHLx6+zWpyyicahrWNabiOMPX/DUqG6vQ/XUrG+4rs7gdD4VmrnMPH8KlStUQ0nSiYQalSgKuHUigstpHiaupT6k2U+/qrDCHU/+v31KlUTot8/Kszz9VSpSkxn8Kit3Seev2VKlBBXYev7aijWpUok4Wi6keMeqic61KlECUI1HvyFAza1KlEhXjQkaN5fjUqVJrTb21SmRr0/GqqUAJoXG3vyqVKiThlb1APhUqVKzaP/2Q=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6153" name="Picture 12" descr="http://briceonbusiness.com/wp-content/uploads/2013/11/Extraordinary-Popular-Delusions-And-The-Madness-Of-Crowd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24" y="2041525"/>
            <a:ext cx="1403585" cy="187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http://images.sodahead.com/polls/001420201/addis_religion_war_cartoon2_answer_1_xlarg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27" y="1991048"/>
            <a:ext cx="33337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772160" y="20923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Madness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  <p:pic>
        <p:nvPicPr>
          <p:cNvPr id="2052" name="Picture 4" descr="Image result for hipster beard stereotyp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r="24746"/>
          <a:stretch/>
        </p:blipFill>
        <p:spPr bwMode="auto">
          <a:xfrm>
            <a:off x="8375518" y="4451838"/>
            <a:ext cx="1559437" cy="199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20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12" descr="http://briceonbusiness.com/wp-content/uploads/2013/11/Extraordinary-Popular-Delusions-And-The-Madness-Of-Crow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83" y="1937175"/>
            <a:ext cx="1288282" cy="17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543560" y="27019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Wisdom</a:t>
            </a:r>
            <a:r>
              <a:rPr lang="es-ES" altLang="en-US" i="1" dirty="0"/>
              <a:t> / </a:t>
            </a:r>
            <a:r>
              <a:rPr lang="es-ES" altLang="en-US" i="1" dirty="0" err="1"/>
              <a:t>Madness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  <p:pic>
        <p:nvPicPr>
          <p:cNvPr id="41" name="Picture 4" descr="http://upload.wikimedia.org/wikipedia/en/9/95/Wisecrow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30" y="1912759"/>
            <a:ext cx="1288282" cy="17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2192945" y="3812145"/>
            <a:ext cx="288032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1600" kern="0" dirty="0" err="1"/>
              <a:t>independientes</a:t>
            </a:r>
            <a:r>
              <a:rPr lang="en-GB" sz="1600" kern="0" dirty="0"/>
              <a:t>, </a:t>
            </a:r>
            <a:r>
              <a:rPr lang="en-GB" sz="1600" kern="0" dirty="0" err="1"/>
              <a:t>diversos</a:t>
            </a:r>
            <a:r>
              <a:rPr lang="en-GB" sz="1600" kern="0" dirty="0"/>
              <a:t>, </a:t>
            </a:r>
            <a:r>
              <a:rPr lang="en-GB" sz="1600" kern="0" dirty="0" err="1"/>
              <a:t>decentralizados</a:t>
            </a:r>
            <a:r>
              <a:rPr lang="en-GB" sz="1600" kern="0" dirty="0"/>
              <a:t>, </a:t>
            </a:r>
            <a:r>
              <a:rPr lang="en-GB" sz="1600" kern="0" dirty="0" err="1"/>
              <a:t>agregados</a:t>
            </a:r>
            <a:endParaRPr lang="en-GB" sz="1600" kern="0" dirty="0"/>
          </a:p>
          <a:p>
            <a:pPr algn="ctr" eaLnBrk="1" hangingPunct="1"/>
            <a:r>
              <a:rPr lang="en-GB" sz="1600" b="1" kern="0" dirty="0"/>
              <a:t>- </a:t>
            </a:r>
            <a:r>
              <a:rPr lang="en-GB" sz="1600" b="1" kern="0" dirty="0" err="1"/>
              <a:t>sesgo</a:t>
            </a:r>
            <a:endParaRPr lang="en-GB" sz="1600" b="1" kern="0" dirty="0"/>
          </a:p>
          <a:p>
            <a:pPr algn="ctr" eaLnBrk="1" hangingPunct="1"/>
            <a:r>
              <a:rPr lang="en-GB" sz="1600" b="1" i="1" kern="0" dirty="0"/>
              <a:t>+ </a:t>
            </a:r>
            <a:r>
              <a:rPr lang="en-GB" sz="1600" b="1" kern="0" dirty="0" err="1"/>
              <a:t>varianza</a:t>
            </a:r>
            <a:endParaRPr lang="en-GB" sz="1600" kern="0" dirty="0"/>
          </a:p>
        </p:txBody>
      </p:sp>
      <p:sp>
        <p:nvSpPr>
          <p:cNvPr id="66" name="TextBox 65"/>
          <p:cNvSpPr txBox="1"/>
          <p:nvPr/>
        </p:nvSpPr>
        <p:spPr bwMode="auto">
          <a:xfrm>
            <a:off x="6741595" y="3338990"/>
            <a:ext cx="34290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endParaRPr lang="en-GB" sz="1600" kern="0" dirty="0"/>
          </a:p>
        </p:txBody>
      </p:sp>
      <p:sp>
        <p:nvSpPr>
          <p:cNvPr id="65" name="TextBox 64"/>
          <p:cNvSpPr txBox="1"/>
          <p:nvPr/>
        </p:nvSpPr>
        <p:spPr bwMode="auto">
          <a:xfrm>
            <a:off x="6913508" y="3821438"/>
            <a:ext cx="263743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1600" kern="0" dirty="0" err="1"/>
              <a:t>homogéneos</a:t>
            </a:r>
            <a:r>
              <a:rPr lang="en-GB" sz="1600" kern="0" dirty="0"/>
              <a:t>, </a:t>
            </a:r>
            <a:r>
              <a:rPr lang="en-GB" sz="1600" kern="0" dirty="0" err="1"/>
              <a:t>imitativos</a:t>
            </a:r>
            <a:r>
              <a:rPr lang="en-GB" sz="1600" kern="0" dirty="0"/>
              <a:t>, </a:t>
            </a:r>
            <a:r>
              <a:rPr lang="en-GB" sz="1600" kern="0" dirty="0" err="1"/>
              <a:t>centralizados</a:t>
            </a:r>
            <a:r>
              <a:rPr lang="en-GB" sz="1600" kern="0" dirty="0"/>
              <a:t>, </a:t>
            </a:r>
            <a:r>
              <a:rPr lang="en-GB" sz="1600" kern="0" dirty="0" err="1"/>
              <a:t>emocionales</a:t>
            </a:r>
            <a:endParaRPr lang="en-GB" sz="1600" kern="0" dirty="0"/>
          </a:p>
          <a:p>
            <a:pPr algn="ctr" eaLnBrk="1" hangingPunct="1"/>
            <a:r>
              <a:rPr lang="en-GB" sz="1600" b="1" kern="0" dirty="0"/>
              <a:t>+ </a:t>
            </a:r>
            <a:r>
              <a:rPr lang="en-GB" sz="1600" b="1" kern="0" dirty="0" err="1"/>
              <a:t>sesgo</a:t>
            </a:r>
            <a:endParaRPr lang="en-GB" sz="1600" b="1" kern="0" dirty="0"/>
          </a:p>
          <a:p>
            <a:pPr algn="ctr" eaLnBrk="1" hangingPunct="1"/>
            <a:r>
              <a:rPr lang="en-GB" sz="1600" b="1" i="1" kern="0" dirty="0"/>
              <a:t>- </a:t>
            </a:r>
            <a:r>
              <a:rPr lang="en-GB" sz="1600" b="1" kern="0" dirty="0" err="1"/>
              <a:t>varianza</a:t>
            </a:r>
            <a:endParaRPr lang="en-GB" sz="1600" kern="0" dirty="0"/>
          </a:p>
        </p:txBody>
      </p:sp>
      <p:sp>
        <p:nvSpPr>
          <p:cNvPr id="2" name="Rectangle 1"/>
          <p:cNvSpPr/>
          <p:nvPr/>
        </p:nvSpPr>
        <p:spPr>
          <a:xfrm>
            <a:off x="2509185" y="4399949"/>
            <a:ext cx="7427295" cy="2259932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69" name="Group 68"/>
          <p:cNvGrpSpPr/>
          <p:nvPr/>
        </p:nvGrpSpPr>
        <p:grpSpPr>
          <a:xfrm>
            <a:off x="2491676" y="5223310"/>
            <a:ext cx="7110790" cy="1169988"/>
            <a:chOff x="2217261" y="6101957"/>
            <a:chExt cx="7110790" cy="1169988"/>
          </a:xfrm>
        </p:grpSpPr>
        <p:sp>
          <p:nvSpPr>
            <p:cNvPr id="70" name="Rectangle: Rounded Corners 69"/>
            <p:cNvSpPr/>
            <p:nvPr/>
          </p:nvSpPr>
          <p:spPr>
            <a:xfrm>
              <a:off x="2217261" y="6101957"/>
              <a:ext cx="7110790" cy="116998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35000"/>
              </a:schemeClr>
            </a:solidFill>
            <a:ln w="508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300496" y="6162854"/>
              <a:ext cx="692880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50000"/>
                </a:lnSpc>
              </a:pPr>
              <a:r>
                <a:rPr lang="en-GB" sz="2000" b="1" i="1" kern="0" dirty="0"/>
                <a:t>la clave para la </a:t>
              </a:r>
              <a:r>
                <a:rPr lang="en-GB" sz="2000" b="1" i="1" kern="0" dirty="0" err="1"/>
                <a:t>inteligencia</a:t>
              </a:r>
              <a:r>
                <a:rPr lang="en-GB" sz="2000" b="1" i="1" kern="0" dirty="0"/>
                <a:t> </a:t>
              </a:r>
              <a:r>
                <a:rPr lang="en-GB" sz="2000" b="1" i="1" kern="0" dirty="0" err="1"/>
                <a:t>colectiva</a:t>
              </a:r>
              <a:r>
                <a:rPr lang="en-GB" sz="2000" b="1" i="1" kern="0" dirty="0"/>
                <a:t> </a:t>
              </a:r>
              <a:r>
                <a:rPr lang="en-GB" sz="2000" b="1" i="1" kern="0" dirty="0" err="1"/>
                <a:t>es</a:t>
              </a:r>
              <a:r>
                <a:rPr lang="en-GB" sz="2000" b="1" i="1" kern="0" dirty="0"/>
                <a:t> </a:t>
              </a:r>
              <a:r>
                <a:rPr lang="en-GB" sz="2000" b="1" i="1" kern="0" dirty="0" err="1"/>
                <a:t>preservar</a:t>
              </a:r>
              <a:r>
                <a:rPr lang="en-GB" sz="2000" b="1" i="1" kern="0" dirty="0"/>
                <a:t> la </a:t>
              </a:r>
              <a:r>
                <a:rPr lang="en-GB" sz="2000" b="1" i="1" kern="0" dirty="0" err="1"/>
                <a:t>independencia</a:t>
              </a:r>
              <a:r>
                <a:rPr lang="en-GB" sz="2000" b="1" i="1" kern="0" dirty="0"/>
                <a:t> de </a:t>
              </a:r>
              <a:r>
                <a:rPr lang="en-GB" sz="2000" b="1" i="1" kern="0" dirty="0" err="1"/>
                <a:t>los</a:t>
              </a:r>
              <a:r>
                <a:rPr lang="en-GB" sz="2000" b="1" i="1" kern="0" dirty="0"/>
                <a:t> </a:t>
              </a:r>
              <a:r>
                <a:rPr lang="en-GB" sz="2000" b="1" i="1" kern="0" dirty="0" err="1"/>
                <a:t>individuos</a:t>
              </a:r>
              <a:r>
                <a:rPr lang="en-GB" sz="2000" b="1" i="1" kern="0" dirty="0"/>
                <a:t> </a:t>
              </a:r>
              <a:r>
                <a:rPr lang="en-GB" sz="2000" b="1" i="1" kern="0" dirty="0" err="1"/>
                <a:t>dentro</a:t>
              </a:r>
              <a:r>
                <a:rPr lang="en-GB" sz="2000" b="1" i="1" kern="0" dirty="0"/>
                <a:t> de un </a:t>
              </a:r>
              <a:r>
                <a:rPr lang="en-GB" sz="2000" b="1" i="1" kern="0" dirty="0" err="1"/>
                <a:t>grupo</a:t>
              </a:r>
              <a:endParaRPr lang="en-GB" sz="2000" b="1" i="1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38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12" descr="http://briceonbusiness.com/wp-content/uploads/2013/11/Extraordinary-Popular-Delusions-And-The-Madness-Of-Crow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83" y="1937175"/>
            <a:ext cx="1288282" cy="17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543560" y="27019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Wisdom</a:t>
            </a:r>
            <a:r>
              <a:rPr lang="es-ES" altLang="en-US" i="1" dirty="0"/>
              <a:t> / </a:t>
            </a:r>
            <a:r>
              <a:rPr lang="es-ES" altLang="en-US" i="1" dirty="0" err="1"/>
              <a:t>Madness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  <p:pic>
        <p:nvPicPr>
          <p:cNvPr id="41" name="Picture 4" descr="http://upload.wikimedia.org/wikipedia/en/9/95/Wisecrow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30" y="1912759"/>
            <a:ext cx="1288282" cy="171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2192945" y="3812145"/>
            <a:ext cx="288032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1600" kern="0" dirty="0" err="1"/>
              <a:t>independientes</a:t>
            </a:r>
            <a:r>
              <a:rPr lang="en-GB" sz="1600" kern="0" dirty="0"/>
              <a:t>, </a:t>
            </a:r>
            <a:r>
              <a:rPr lang="en-GB" sz="1600" kern="0" dirty="0" err="1"/>
              <a:t>diversos</a:t>
            </a:r>
            <a:r>
              <a:rPr lang="en-GB" sz="1600" kern="0" dirty="0"/>
              <a:t>, </a:t>
            </a:r>
            <a:r>
              <a:rPr lang="en-GB" sz="1600" kern="0" dirty="0" err="1"/>
              <a:t>decentralizados</a:t>
            </a:r>
            <a:r>
              <a:rPr lang="en-GB" sz="1600" kern="0" dirty="0"/>
              <a:t>, </a:t>
            </a:r>
            <a:r>
              <a:rPr lang="en-GB" sz="1600" kern="0" dirty="0" err="1"/>
              <a:t>agregados</a:t>
            </a:r>
            <a:endParaRPr lang="en-GB" sz="1600" kern="0" dirty="0"/>
          </a:p>
          <a:p>
            <a:pPr algn="ctr" eaLnBrk="1" hangingPunct="1"/>
            <a:r>
              <a:rPr lang="en-GB" sz="1600" b="1" kern="0" dirty="0"/>
              <a:t>- </a:t>
            </a:r>
            <a:r>
              <a:rPr lang="en-GB" sz="1600" b="1" kern="0" dirty="0" err="1"/>
              <a:t>sesgo</a:t>
            </a:r>
            <a:endParaRPr lang="en-GB" sz="1600" b="1" kern="0" dirty="0"/>
          </a:p>
          <a:p>
            <a:pPr algn="ctr" eaLnBrk="1" hangingPunct="1"/>
            <a:r>
              <a:rPr lang="en-GB" sz="1600" b="1" i="1" kern="0" dirty="0"/>
              <a:t>+ </a:t>
            </a:r>
            <a:r>
              <a:rPr lang="en-GB" sz="1600" b="1" kern="0" dirty="0" err="1"/>
              <a:t>varianza</a:t>
            </a:r>
            <a:endParaRPr lang="en-GB" sz="1600" kern="0" dirty="0"/>
          </a:p>
        </p:txBody>
      </p:sp>
      <p:sp>
        <p:nvSpPr>
          <p:cNvPr id="66" name="TextBox 65"/>
          <p:cNvSpPr txBox="1"/>
          <p:nvPr/>
        </p:nvSpPr>
        <p:spPr bwMode="auto">
          <a:xfrm>
            <a:off x="6741595" y="3338990"/>
            <a:ext cx="34290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endParaRPr lang="en-GB" sz="1600" kern="0" dirty="0"/>
          </a:p>
        </p:txBody>
      </p:sp>
      <p:sp>
        <p:nvSpPr>
          <p:cNvPr id="65" name="TextBox 64"/>
          <p:cNvSpPr txBox="1"/>
          <p:nvPr/>
        </p:nvSpPr>
        <p:spPr bwMode="auto">
          <a:xfrm>
            <a:off x="6913508" y="3821438"/>
            <a:ext cx="263743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1600" kern="0" dirty="0" err="1"/>
              <a:t>homogéneos</a:t>
            </a:r>
            <a:r>
              <a:rPr lang="en-GB" sz="1600" kern="0" dirty="0"/>
              <a:t>, </a:t>
            </a:r>
            <a:r>
              <a:rPr lang="en-GB" sz="1600" kern="0" dirty="0" err="1"/>
              <a:t>imitativos</a:t>
            </a:r>
            <a:r>
              <a:rPr lang="en-GB" sz="1600" kern="0" dirty="0"/>
              <a:t>, </a:t>
            </a:r>
            <a:r>
              <a:rPr lang="en-GB" sz="1600" kern="0" dirty="0" err="1"/>
              <a:t>centralizados</a:t>
            </a:r>
            <a:r>
              <a:rPr lang="en-GB" sz="1600" kern="0" dirty="0"/>
              <a:t>, </a:t>
            </a:r>
            <a:r>
              <a:rPr lang="en-GB" sz="1600" kern="0" dirty="0" err="1"/>
              <a:t>emocionales</a:t>
            </a:r>
            <a:endParaRPr lang="en-GB" sz="1600" kern="0" dirty="0"/>
          </a:p>
          <a:p>
            <a:pPr algn="ctr" eaLnBrk="1" hangingPunct="1"/>
            <a:r>
              <a:rPr lang="en-GB" sz="1600" b="1" kern="0" dirty="0"/>
              <a:t>+ </a:t>
            </a:r>
            <a:r>
              <a:rPr lang="en-GB" sz="1600" b="1" kern="0" dirty="0" err="1"/>
              <a:t>sesgo</a:t>
            </a:r>
            <a:endParaRPr lang="en-GB" sz="1600" b="1" kern="0" dirty="0"/>
          </a:p>
          <a:p>
            <a:pPr algn="ctr" eaLnBrk="1" hangingPunct="1"/>
            <a:r>
              <a:rPr lang="en-GB" sz="1600" b="1" i="1" kern="0" dirty="0"/>
              <a:t>- </a:t>
            </a:r>
            <a:r>
              <a:rPr lang="en-GB" sz="1600" b="1" kern="0" dirty="0" err="1"/>
              <a:t>varianza</a:t>
            </a:r>
            <a:endParaRPr lang="en-GB" sz="1600" kern="0" dirty="0"/>
          </a:p>
        </p:txBody>
      </p:sp>
      <p:pic>
        <p:nvPicPr>
          <p:cNvPr id="14" name="Picture 6" descr="https://encrypted-tbn2.gstatic.com/images?q=tbn:ANd9GcSqZd17zzuFs2KmuwYQ5Zk1gcoAoBF3swZC8jbPc3SoSOdwdp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05" y="5218675"/>
            <a:ext cx="4170366" cy="142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Elipse"/>
          <p:cNvSpPr/>
          <p:nvPr/>
        </p:nvSpPr>
        <p:spPr>
          <a:xfrm>
            <a:off x="1901234" y="6408336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6" name="10 Elipse"/>
          <p:cNvSpPr/>
          <p:nvPr/>
        </p:nvSpPr>
        <p:spPr>
          <a:xfrm>
            <a:off x="3030627" y="641619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7" name="11 Elipse"/>
          <p:cNvSpPr/>
          <p:nvPr/>
        </p:nvSpPr>
        <p:spPr>
          <a:xfrm>
            <a:off x="2577298" y="641619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" name="12 Elipse"/>
          <p:cNvSpPr/>
          <p:nvPr/>
        </p:nvSpPr>
        <p:spPr>
          <a:xfrm>
            <a:off x="2792170" y="641619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13 Elipse"/>
          <p:cNvSpPr/>
          <p:nvPr/>
        </p:nvSpPr>
        <p:spPr>
          <a:xfrm>
            <a:off x="4931727" y="6403095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15 Elipse"/>
          <p:cNvSpPr/>
          <p:nvPr/>
        </p:nvSpPr>
        <p:spPr>
          <a:xfrm>
            <a:off x="3183921" y="641357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1" name="16 Elipse"/>
          <p:cNvSpPr/>
          <p:nvPr/>
        </p:nvSpPr>
        <p:spPr>
          <a:xfrm>
            <a:off x="3398793" y="641357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2" name="17 Elipse"/>
          <p:cNvSpPr/>
          <p:nvPr/>
        </p:nvSpPr>
        <p:spPr>
          <a:xfrm>
            <a:off x="4338206" y="641488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18 Elipse"/>
          <p:cNvSpPr/>
          <p:nvPr/>
        </p:nvSpPr>
        <p:spPr>
          <a:xfrm>
            <a:off x="3884877" y="641488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" name="19 Elipse"/>
          <p:cNvSpPr/>
          <p:nvPr/>
        </p:nvSpPr>
        <p:spPr>
          <a:xfrm>
            <a:off x="4099750" y="641488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" name="21 Elipse"/>
          <p:cNvSpPr/>
          <p:nvPr/>
        </p:nvSpPr>
        <p:spPr>
          <a:xfrm>
            <a:off x="2273331" y="641357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6" name="22 Elipse"/>
          <p:cNvSpPr/>
          <p:nvPr/>
        </p:nvSpPr>
        <p:spPr>
          <a:xfrm>
            <a:off x="2488204" y="641357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7" name="24 Elipse"/>
          <p:cNvSpPr/>
          <p:nvPr/>
        </p:nvSpPr>
        <p:spPr>
          <a:xfrm>
            <a:off x="3943836" y="641357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25 Elipse"/>
          <p:cNvSpPr/>
          <p:nvPr/>
        </p:nvSpPr>
        <p:spPr>
          <a:xfrm>
            <a:off x="4699821" y="6418818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26 Elipse"/>
          <p:cNvSpPr/>
          <p:nvPr/>
        </p:nvSpPr>
        <p:spPr>
          <a:xfrm>
            <a:off x="4395855" y="641619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27 Elipse"/>
          <p:cNvSpPr/>
          <p:nvPr/>
        </p:nvSpPr>
        <p:spPr>
          <a:xfrm>
            <a:off x="4610728" y="641619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31" name="8 Conector recto"/>
          <p:cNvCxnSpPr/>
          <p:nvPr/>
        </p:nvCxnSpPr>
        <p:spPr>
          <a:xfrm>
            <a:off x="3625457" y="5109928"/>
            <a:ext cx="0" cy="164444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"/>
          <p:cNvCxnSpPr/>
          <p:nvPr/>
        </p:nvCxnSpPr>
        <p:spPr>
          <a:xfrm>
            <a:off x="3692278" y="5104687"/>
            <a:ext cx="0" cy="164968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"/>
          <p:cNvSpPr txBox="1">
            <a:spLocks noChangeArrowheads="1"/>
          </p:cNvSpPr>
          <p:nvPr/>
        </p:nvSpPr>
        <p:spPr bwMode="auto">
          <a:xfrm>
            <a:off x="3683106" y="4867541"/>
            <a:ext cx="1105809" cy="43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n-US" sz="1600" kern="0" dirty="0"/>
              <a:t>media</a:t>
            </a:r>
          </a:p>
          <a:p>
            <a:pPr algn="ctr" eaLnBrk="1" hangingPunct="1">
              <a:defRPr/>
            </a:pPr>
            <a:endParaRPr lang="es-ES" altLang="en-US" sz="2400" b="0" kern="0" dirty="0"/>
          </a:p>
          <a:p>
            <a:pPr algn="ctr" eaLnBrk="1" hangingPunct="1">
              <a:defRPr/>
            </a:pPr>
            <a:endParaRPr lang="es-ES" altLang="en-US" sz="2400" b="0" kern="0" dirty="0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 bwMode="auto">
          <a:xfrm>
            <a:off x="2451518" y="4867541"/>
            <a:ext cx="1166964" cy="43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" altLang="en-US" sz="1600" kern="0" dirty="0">
                <a:solidFill>
                  <a:srgbClr val="008000"/>
                </a:solidFill>
              </a:rPr>
              <a:t>valor real</a:t>
            </a:r>
          </a:p>
          <a:p>
            <a:pPr algn="ctr" eaLnBrk="1" hangingPunct="1">
              <a:defRPr/>
            </a:pPr>
            <a:endParaRPr lang="es-ES" altLang="en-US" sz="2400" b="0" kern="0" dirty="0"/>
          </a:p>
          <a:p>
            <a:pPr algn="ctr" eaLnBrk="1" hangingPunct="1">
              <a:defRPr/>
            </a:pPr>
            <a:endParaRPr lang="es-ES" altLang="en-US" sz="2400" b="0" kern="0" dirty="0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7311135" y="6505300"/>
            <a:ext cx="1579452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https://encrypted-tbn2.gstatic.com/images?q=tbn:ANd9GcSqZd17zzuFs2KmuwYQ5Zk1gcoAoBF3swZC8jbPc3SoSOdwdpI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73"/>
          <a:stretch/>
        </p:blipFill>
        <p:spPr bwMode="auto">
          <a:xfrm>
            <a:off x="7692999" y="5213435"/>
            <a:ext cx="1958397" cy="142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1 Elipse"/>
          <p:cNvSpPr/>
          <p:nvPr/>
        </p:nvSpPr>
        <p:spPr>
          <a:xfrm>
            <a:off x="7581481" y="6403096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9" name="10 Elipse"/>
          <p:cNvSpPr/>
          <p:nvPr/>
        </p:nvSpPr>
        <p:spPr>
          <a:xfrm>
            <a:off x="8710874" y="641095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0" name="11 Elipse"/>
          <p:cNvSpPr/>
          <p:nvPr/>
        </p:nvSpPr>
        <p:spPr>
          <a:xfrm>
            <a:off x="8257545" y="641095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2" name="12 Elipse"/>
          <p:cNvSpPr/>
          <p:nvPr/>
        </p:nvSpPr>
        <p:spPr>
          <a:xfrm>
            <a:off x="8472419" y="641095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3" name="13 Elipse"/>
          <p:cNvSpPr/>
          <p:nvPr/>
        </p:nvSpPr>
        <p:spPr>
          <a:xfrm>
            <a:off x="9375828" y="6397855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4" name="15 Elipse"/>
          <p:cNvSpPr/>
          <p:nvPr/>
        </p:nvSpPr>
        <p:spPr>
          <a:xfrm>
            <a:off x="8864169" y="640833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5" name="16 Elipse"/>
          <p:cNvSpPr/>
          <p:nvPr/>
        </p:nvSpPr>
        <p:spPr>
          <a:xfrm>
            <a:off x="9079042" y="640833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6" name="17 Elipse"/>
          <p:cNvSpPr/>
          <p:nvPr/>
        </p:nvSpPr>
        <p:spPr>
          <a:xfrm>
            <a:off x="8782308" y="640964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7" name="18 Elipse"/>
          <p:cNvSpPr/>
          <p:nvPr/>
        </p:nvSpPr>
        <p:spPr>
          <a:xfrm>
            <a:off x="8328978" y="640964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8" name="19 Elipse"/>
          <p:cNvSpPr/>
          <p:nvPr/>
        </p:nvSpPr>
        <p:spPr>
          <a:xfrm>
            <a:off x="8543850" y="640964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9" name="21 Elipse"/>
          <p:cNvSpPr/>
          <p:nvPr/>
        </p:nvSpPr>
        <p:spPr>
          <a:xfrm>
            <a:off x="7953578" y="640833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0" name="22 Elipse"/>
          <p:cNvSpPr/>
          <p:nvPr/>
        </p:nvSpPr>
        <p:spPr>
          <a:xfrm>
            <a:off x="8168451" y="640833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1" name="24 Elipse"/>
          <p:cNvSpPr/>
          <p:nvPr/>
        </p:nvSpPr>
        <p:spPr>
          <a:xfrm>
            <a:off x="8387938" y="640833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2" name="25 Elipse"/>
          <p:cNvSpPr/>
          <p:nvPr/>
        </p:nvSpPr>
        <p:spPr>
          <a:xfrm>
            <a:off x="9143922" y="6413578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3" name="26 Elipse"/>
          <p:cNvSpPr/>
          <p:nvPr/>
        </p:nvSpPr>
        <p:spPr>
          <a:xfrm>
            <a:off x="8839957" y="641095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4" name="27 Elipse"/>
          <p:cNvSpPr/>
          <p:nvPr/>
        </p:nvSpPr>
        <p:spPr>
          <a:xfrm>
            <a:off x="9054829" y="6410957"/>
            <a:ext cx="178187" cy="178187"/>
          </a:xfrm>
          <a:prstGeom prst="ellipse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55" name="8 Conector recto"/>
          <p:cNvCxnSpPr/>
          <p:nvPr/>
        </p:nvCxnSpPr>
        <p:spPr>
          <a:xfrm>
            <a:off x="8103686" y="5104688"/>
            <a:ext cx="0" cy="166187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31 Conector recto"/>
          <p:cNvCxnSpPr/>
          <p:nvPr/>
        </p:nvCxnSpPr>
        <p:spPr>
          <a:xfrm>
            <a:off x="8807178" y="5099447"/>
            <a:ext cx="0" cy="166711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2"/>
          <p:cNvSpPr txBox="1">
            <a:spLocks noChangeArrowheads="1"/>
          </p:cNvSpPr>
          <p:nvPr/>
        </p:nvSpPr>
        <p:spPr bwMode="auto">
          <a:xfrm>
            <a:off x="8976321" y="4888850"/>
            <a:ext cx="1105809" cy="43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s-ES" altLang="en-US" sz="1600" kern="0" dirty="0"/>
              <a:t>media</a:t>
            </a:r>
          </a:p>
          <a:p>
            <a:pPr algn="ctr" eaLnBrk="1" hangingPunct="1">
              <a:defRPr/>
            </a:pPr>
            <a:endParaRPr lang="es-ES" altLang="en-US" sz="2400" b="0" kern="0" dirty="0"/>
          </a:p>
          <a:p>
            <a:pPr algn="ctr" eaLnBrk="1" hangingPunct="1">
              <a:defRPr/>
            </a:pPr>
            <a:endParaRPr lang="es-ES" altLang="en-US" sz="2400" b="0" kern="0" dirty="0"/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6929747" y="4862300"/>
            <a:ext cx="1166965" cy="43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" altLang="en-US" sz="1600" kern="0" dirty="0">
                <a:solidFill>
                  <a:srgbClr val="008000"/>
                </a:solidFill>
              </a:rPr>
              <a:t>valor real</a:t>
            </a:r>
          </a:p>
          <a:p>
            <a:pPr algn="ctr" eaLnBrk="1" hangingPunct="1">
              <a:defRPr/>
            </a:pPr>
            <a:endParaRPr lang="es-ES" altLang="en-US" sz="2400" b="0" kern="0" dirty="0"/>
          </a:p>
          <a:p>
            <a:pPr algn="ctr" eaLnBrk="1" hangingPunct="1">
              <a:defRPr/>
            </a:pPr>
            <a:endParaRPr lang="es-ES" alt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28552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title"/>
          </p:nvPr>
        </p:nvSpPr>
        <p:spPr>
          <a:xfrm>
            <a:off x="848360" y="30067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Wisdom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0" y="1538274"/>
            <a:ext cx="121919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/>
              <a:t>¿</a:t>
            </a:r>
            <a:r>
              <a:rPr lang="en-GB" sz="2400" kern="0" dirty="0" err="1"/>
              <a:t>Por</a:t>
            </a:r>
            <a:r>
              <a:rPr lang="en-GB" sz="2400" kern="0" dirty="0"/>
              <a:t> </a:t>
            </a:r>
            <a:r>
              <a:rPr lang="en-GB" sz="2400" kern="0" dirty="0" err="1"/>
              <a:t>qué</a:t>
            </a:r>
            <a:r>
              <a:rPr lang="en-GB" sz="2400" kern="0" dirty="0"/>
              <a:t> </a:t>
            </a:r>
            <a:r>
              <a:rPr lang="en-GB" sz="2400" kern="0" dirty="0" err="1"/>
              <a:t>funciona</a:t>
            </a:r>
            <a:r>
              <a:rPr lang="en-GB" sz="2400" kern="0" dirty="0"/>
              <a:t> la </a:t>
            </a:r>
            <a:r>
              <a:rPr lang="en-GB" sz="2400" kern="0" dirty="0" err="1"/>
              <a:t>sabiduría</a:t>
            </a:r>
            <a:r>
              <a:rPr lang="en-GB" sz="2400" kern="0" dirty="0"/>
              <a:t> de las </a:t>
            </a:r>
            <a:r>
              <a:rPr lang="en-GB" sz="2400" kern="0" dirty="0" err="1"/>
              <a:t>masas</a:t>
            </a:r>
            <a:r>
              <a:rPr lang="en-GB" sz="2400" kern="0" dirty="0"/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7453" y="6365290"/>
            <a:ext cx="3142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Page, S. E. (2007). The difference.</a:t>
            </a:r>
          </a:p>
        </p:txBody>
      </p:sp>
    </p:spTree>
    <p:extLst>
      <p:ext uri="{BB962C8B-B14F-4D97-AF65-F5344CB8AC3E}">
        <p14:creationId xmlns:p14="http://schemas.microsoft.com/office/powerpoint/2010/main" val="388449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title"/>
          </p:nvPr>
        </p:nvSpPr>
        <p:spPr>
          <a:xfrm>
            <a:off x="848360" y="30067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Wisdom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0" y="1538274"/>
            <a:ext cx="121919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/>
              <a:t>¿</a:t>
            </a:r>
            <a:r>
              <a:rPr lang="en-GB" sz="2400" kern="0" dirty="0" err="1"/>
              <a:t>Por</a:t>
            </a:r>
            <a:r>
              <a:rPr lang="en-GB" sz="2400" kern="0" dirty="0"/>
              <a:t> </a:t>
            </a:r>
            <a:r>
              <a:rPr lang="en-GB" sz="2400" kern="0" dirty="0" err="1"/>
              <a:t>qué</a:t>
            </a:r>
            <a:r>
              <a:rPr lang="en-GB" sz="2400" kern="0" dirty="0"/>
              <a:t> </a:t>
            </a:r>
            <a:r>
              <a:rPr lang="en-GB" sz="2400" kern="0" dirty="0" err="1"/>
              <a:t>funciona</a:t>
            </a:r>
            <a:r>
              <a:rPr lang="en-GB" sz="2400" kern="0" dirty="0"/>
              <a:t> la </a:t>
            </a:r>
            <a:r>
              <a:rPr lang="en-GB" sz="2400" kern="0" dirty="0" err="1"/>
              <a:t>sabiduría</a:t>
            </a:r>
            <a:r>
              <a:rPr lang="en-GB" sz="2400" kern="0" dirty="0"/>
              <a:t> de las </a:t>
            </a:r>
            <a:r>
              <a:rPr lang="en-GB" sz="2400" kern="0" dirty="0" err="1"/>
              <a:t>masas</a:t>
            </a:r>
            <a:r>
              <a:rPr lang="en-GB" sz="2400" kern="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28800" y="3213717"/>
                <a:ext cx="1368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={1,…,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213717"/>
                <a:ext cx="136896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111" r="-5333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39157" y="3872142"/>
                <a:ext cx="675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57" y="3872142"/>
                <a:ext cx="67518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273" r="-7273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7012" y="4475825"/>
                <a:ext cx="22571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12" y="4475825"/>
                <a:ext cx="22571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1" r="-811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82267" y="4985918"/>
                <a:ext cx="141089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267" y="4985918"/>
                <a:ext cx="1410899" cy="848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7251" y="3098307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un set </a:t>
            </a:r>
            <a:r>
              <a:rPr lang="en-GB" sz="1600" dirty="0" err="1"/>
              <a:t>finito</a:t>
            </a:r>
            <a:endParaRPr lang="en-GB" sz="1600" dirty="0"/>
          </a:p>
          <a:p>
            <a:r>
              <a:rPr lang="en-GB" sz="1600" dirty="0"/>
              <a:t>de </a:t>
            </a:r>
            <a:r>
              <a:rPr lang="en-GB" sz="1600" dirty="0" err="1"/>
              <a:t>individuos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54240" y="3898778"/>
            <a:ext cx="142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outcome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5719" y="4468428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predicciones</a:t>
            </a:r>
            <a:r>
              <a:rPr lang="en-GB" sz="1600" dirty="0"/>
              <a:t> </a:t>
            </a:r>
            <a:r>
              <a:rPr lang="en-GB" sz="1600" dirty="0" err="1"/>
              <a:t>individuales</a:t>
            </a:r>
            <a:endParaRPr lang="en-GB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0566" y="5180121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predicción</a:t>
            </a:r>
            <a:r>
              <a:rPr lang="en-GB" sz="1600" dirty="0"/>
              <a:t> </a:t>
            </a:r>
            <a:r>
              <a:rPr lang="en-GB" sz="1600" dirty="0" err="1"/>
              <a:t>colectiva</a:t>
            </a:r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57453" y="6365290"/>
            <a:ext cx="3142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Page, S. E. (2007). The difference.</a:t>
            </a:r>
          </a:p>
        </p:txBody>
      </p:sp>
    </p:spTree>
    <p:extLst>
      <p:ext uri="{BB962C8B-B14F-4D97-AF65-F5344CB8AC3E}">
        <p14:creationId xmlns:p14="http://schemas.microsoft.com/office/powerpoint/2010/main" val="274134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title"/>
          </p:nvPr>
        </p:nvSpPr>
        <p:spPr>
          <a:xfrm>
            <a:off x="848360" y="30067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Wisdom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0" y="1538274"/>
            <a:ext cx="121919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/>
              <a:t>¿</a:t>
            </a:r>
            <a:r>
              <a:rPr lang="en-GB" sz="2400" kern="0" dirty="0" err="1"/>
              <a:t>Por</a:t>
            </a:r>
            <a:r>
              <a:rPr lang="en-GB" sz="2400" kern="0" dirty="0"/>
              <a:t> </a:t>
            </a:r>
            <a:r>
              <a:rPr lang="en-GB" sz="2400" kern="0" dirty="0" err="1"/>
              <a:t>qué</a:t>
            </a:r>
            <a:r>
              <a:rPr lang="en-GB" sz="2400" kern="0" dirty="0"/>
              <a:t> </a:t>
            </a:r>
            <a:r>
              <a:rPr lang="en-GB" sz="2400" kern="0" dirty="0" err="1"/>
              <a:t>funciona</a:t>
            </a:r>
            <a:r>
              <a:rPr lang="en-GB" sz="2400" kern="0" dirty="0"/>
              <a:t> la </a:t>
            </a:r>
            <a:r>
              <a:rPr lang="en-GB" sz="2400" kern="0" dirty="0" err="1"/>
              <a:t>sabiduría</a:t>
            </a:r>
            <a:r>
              <a:rPr lang="en-GB" sz="2400" kern="0" dirty="0"/>
              <a:t> de las </a:t>
            </a:r>
            <a:r>
              <a:rPr lang="en-GB" sz="2400" kern="0" dirty="0" err="1"/>
              <a:t>masas</a:t>
            </a:r>
            <a:r>
              <a:rPr lang="en-GB" sz="2400" kern="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28800" y="3213717"/>
                <a:ext cx="1368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={1,…,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213717"/>
                <a:ext cx="136896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111" r="-5333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39157" y="3872142"/>
                <a:ext cx="675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57" y="3872142"/>
                <a:ext cx="67518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273" r="-7273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7012" y="4475825"/>
                <a:ext cx="22571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12" y="4475825"/>
                <a:ext cx="22571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1" r="-811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20127" y="2827164"/>
                <a:ext cx="267445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𝑆𝑞𝐸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127" y="2827164"/>
                <a:ext cx="2674450" cy="848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82267" y="4985918"/>
                <a:ext cx="141089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267" y="4985918"/>
                <a:ext cx="1410899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7251" y="3098307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un set </a:t>
            </a:r>
            <a:r>
              <a:rPr lang="en-GB" sz="1600" dirty="0" err="1"/>
              <a:t>finito</a:t>
            </a:r>
            <a:endParaRPr lang="en-GB" sz="1600" dirty="0"/>
          </a:p>
          <a:p>
            <a:r>
              <a:rPr lang="en-GB" sz="1600" dirty="0"/>
              <a:t>de </a:t>
            </a:r>
            <a:r>
              <a:rPr lang="en-GB" sz="1600" dirty="0" err="1"/>
              <a:t>individuos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54240" y="3898778"/>
            <a:ext cx="142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outcome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5719" y="4468428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predicciones</a:t>
            </a:r>
            <a:r>
              <a:rPr lang="en-GB" sz="1600" dirty="0"/>
              <a:t> </a:t>
            </a:r>
            <a:r>
              <a:rPr lang="en-GB" sz="1600" dirty="0" err="1"/>
              <a:t>individuales</a:t>
            </a:r>
            <a:endParaRPr lang="en-GB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0566" y="5180121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predicción</a:t>
            </a:r>
            <a:r>
              <a:rPr lang="en-GB" sz="1600" dirty="0"/>
              <a:t> </a:t>
            </a:r>
            <a:r>
              <a:rPr lang="en-GB" sz="1600" dirty="0" err="1"/>
              <a:t>colectiva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721606" y="3876208"/>
                <a:ext cx="282833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𝑃𝐷𝑖𝑣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606" y="3876208"/>
                <a:ext cx="2828338" cy="8485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734147" y="3966838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diversidad</a:t>
            </a:r>
            <a:r>
              <a:rPr lang="en-GB" sz="1600" dirty="0"/>
              <a:t> </a:t>
            </a:r>
            <a:r>
              <a:rPr lang="en-GB" sz="1600" dirty="0" err="1"/>
              <a:t>predictiva</a:t>
            </a:r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57453" y="6365290"/>
            <a:ext cx="3142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Page, S. E. (2007). The difference.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61646" y="2775752"/>
            <a:ext cx="142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error individual</a:t>
            </a:r>
          </a:p>
          <a:p>
            <a:r>
              <a:rPr lang="en-GB" sz="1600" dirty="0" err="1"/>
              <a:t>promedio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182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title"/>
          </p:nvPr>
        </p:nvSpPr>
        <p:spPr>
          <a:xfrm>
            <a:off x="848360" y="30067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Wisdom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0" y="1538274"/>
            <a:ext cx="121919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/>
              <a:t>¿</a:t>
            </a:r>
            <a:r>
              <a:rPr lang="en-GB" sz="2400" kern="0" dirty="0" err="1"/>
              <a:t>Por</a:t>
            </a:r>
            <a:r>
              <a:rPr lang="en-GB" sz="2400" kern="0" dirty="0"/>
              <a:t> </a:t>
            </a:r>
            <a:r>
              <a:rPr lang="en-GB" sz="2400" kern="0" dirty="0" err="1"/>
              <a:t>qué</a:t>
            </a:r>
            <a:r>
              <a:rPr lang="en-GB" sz="2400" kern="0" dirty="0"/>
              <a:t> </a:t>
            </a:r>
            <a:r>
              <a:rPr lang="en-GB" sz="2400" kern="0" dirty="0" err="1"/>
              <a:t>funciona</a:t>
            </a:r>
            <a:r>
              <a:rPr lang="en-GB" sz="2400" kern="0" dirty="0"/>
              <a:t> la </a:t>
            </a:r>
            <a:r>
              <a:rPr lang="en-GB" sz="2400" kern="0" dirty="0" err="1"/>
              <a:t>sabiduría</a:t>
            </a:r>
            <a:r>
              <a:rPr lang="en-GB" sz="2400" kern="0" dirty="0"/>
              <a:t> de las </a:t>
            </a:r>
            <a:r>
              <a:rPr lang="en-GB" sz="2400" kern="0" dirty="0" err="1"/>
              <a:t>masas</a:t>
            </a:r>
            <a:r>
              <a:rPr lang="en-GB" sz="2400" kern="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28800" y="3213717"/>
                <a:ext cx="1368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={1,…,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213717"/>
                <a:ext cx="136896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111" r="-5333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39157" y="3872142"/>
                <a:ext cx="675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57" y="3872142"/>
                <a:ext cx="67518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273" r="-7273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7012" y="4475825"/>
                <a:ext cx="22571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12" y="4475825"/>
                <a:ext cx="22571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1" r="-811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20127" y="2827164"/>
                <a:ext cx="267445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𝑆𝑞𝐸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127" y="2827164"/>
                <a:ext cx="2674450" cy="848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82267" y="4985918"/>
                <a:ext cx="141089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267" y="4985918"/>
                <a:ext cx="1410899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7251" y="3098307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un set </a:t>
            </a:r>
            <a:r>
              <a:rPr lang="en-GB" sz="1600" dirty="0" err="1"/>
              <a:t>finito</a:t>
            </a:r>
            <a:endParaRPr lang="en-GB" sz="1600" dirty="0"/>
          </a:p>
          <a:p>
            <a:r>
              <a:rPr lang="en-GB" sz="1600" dirty="0"/>
              <a:t>de </a:t>
            </a:r>
            <a:r>
              <a:rPr lang="en-GB" sz="1600" dirty="0" err="1"/>
              <a:t>individuos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54240" y="3898778"/>
            <a:ext cx="142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outcome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5719" y="4468428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predicciones</a:t>
            </a:r>
            <a:r>
              <a:rPr lang="en-GB" sz="1600" dirty="0"/>
              <a:t> </a:t>
            </a:r>
            <a:r>
              <a:rPr lang="en-GB" sz="1600" dirty="0" err="1"/>
              <a:t>individuales</a:t>
            </a:r>
            <a:endParaRPr lang="en-GB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0566" y="5180121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predicción</a:t>
            </a:r>
            <a:r>
              <a:rPr lang="en-GB" sz="1600" dirty="0"/>
              <a:t> </a:t>
            </a:r>
            <a:r>
              <a:rPr lang="en-GB" sz="1600" dirty="0" err="1"/>
              <a:t>colectiva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721606" y="3876208"/>
                <a:ext cx="282833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𝑃𝐷𝑖𝑣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606" y="3876208"/>
                <a:ext cx="2828338" cy="8485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734147" y="3966838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diversidad</a:t>
            </a:r>
            <a:r>
              <a:rPr lang="en-GB" sz="1600" dirty="0"/>
              <a:t> </a:t>
            </a:r>
            <a:r>
              <a:rPr lang="en-GB" sz="1600" dirty="0" err="1"/>
              <a:t>predictiva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158963" y="5863246"/>
                <a:ext cx="3098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𝑆𝑞𝐸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𝑆𝑞𝐸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𝑃𝐷𝑖𝑣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963" y="5863246"/>
                <a:ext cx="309815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21667" r="-4912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196614" y="5406501"/>
            <a:ext cx="3302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Teorema</a:t>
            </a:r>
            <a:r>
              <a:rPr lang="en-GB" sz="1600" dirty="0"/>
              <a:t> de la </a:t>
            </a:r>
            <a:r>
              <a:rPr lang="en-GB" sz="1600" dirty="0" err="1"/>
              <a:t>diversidad</a:t>
            </a:r>
            <a:r>
              <a:rPr lang="en-GB" sz="1600" dirty="0"/>
              <a:t> </a:t>
            </a:r>
            <a:r>
              <a:rPr lang="en-GB" sz="1600" dirty="0" err="1"/>
              <a:t>predictiva</a:t>
            </a:r>
            <a:endParaRPr lang="en-GB" sz="1600" dirty="0"/>
          </a:p>
        </p:txBody>
      </p:sp>
      <p:sp>
        <p:nvSpPr>
          <p:cNvPr id="18" name="Rectangle 17"/>
          <p:cNvSpPr/>
          <p:nvPr/>
        </p:nvSpPr>
        <p:spPr>
          <a:xfrm>
            <a:off x="6027938" y="5202315"/>
            <a:ext cx="3435658" cy="12339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257453" y="6365290"/>
            <a:ext cx="3142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Page, S. E. (2007). The difference.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61646" y="2775752"/>
            <a:ext cx="142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error individual</a:t>
            </a:r>
          </a:p>
          <a:p>
            <a:r>
              <a:rPr lang="en-GB" sz="1600" dirty="0" err="1"/>
              <a:t>promedio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6190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title"/>
          </p:nvPr>
        </p:nvSpPr>
        <p:spPr>
          <a:xfrm>
            <a:off x="848360" y="30067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Wisdom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20127" y="2827164"/>
                <a:ext cx="267445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𝑆𝑞𝐸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127" y="2827164"/>
                <a:ext cx="267445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661646" y="2775752"/>
            <a:ext cx="142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error individual</a:t>
            </a:r>
          </a:p>
          <a:p>
            <a:r>
              <a:rPr lang="en-GB" sz="1600" dirty="0" err="1"/>
              <a:t>promedio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721606" y="3876208"/>
                <a:ext cx="282833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𝑃𝐷𝑖𝑣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606" y="3876208"/>
                <a:ext cx="2828338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734147" y="3966838"/>
            <a:ext cx="142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diversidad</a:t>
            </a:r>
            <a:r>
              <a:rPr lang="en-GB" sz="1600" dirty="0"/>
              <a:t> </a:t>
            </a:r>
            <a:r>
              <a:rPr lang="en-GB" sz="1600" dirty="0" err="1"/>
              <a:t>predictiva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158963" y="5863246"/>
                <a:ext cx="3098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𝑆𝑞𝐸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𝑆𝑞𝐸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𝑃𝐷𝑖𝑣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963" y="5863246"/>
                <a:ext cx="309815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21667" r="-4912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196614" y="5406501"/>
            <a:ext cx="3302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Teorema</a:t>
            </a:r>
            <a:r>
              <a:rPr lang="en-GB" sz="1600" dirty="0"/>
              <a:t> de la </a:t>
            </a:r>
            <a:r>
              <a:rPr lang="en-GB" sz="1600" dirty="0" err="1"/>
              <a:t>diversidad</a:t>
            </a:r>
            <a:r>
              <a:rPr lang="en-GB" sz="1600" dirty="0"/>
              <a:t> </a:t>
            </a:r>
            <a:r>
              <a:rPr lang="en-GB" sz="1600" dirty="0" err="1"/>
              <a:t>predictiva</a:t>
            </a:r>
            <a:endParaRPr lang="en-GB" sz="1600" dirty="0"/>
          </a:p>
        </p:txBody>
      </p:sp>
      <p:sp>
        <p:nvSpPr>
          <p:cNvPr id="18" name="Rectangle 17"/>
          <p:cNvSpPr/>
          <p:nvPr/>
        </p:nvSpPr>
        <p:spPr>
          <a:xfrm>
            <a:off x="6027938" y="5202315"/>
            <a:ext cx="3435658" cy="12339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257453" y="6365290"/>
            <a:ext cx="3142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Page, S. E. (2007). The difference.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659" y="3018408"/>
            <a:ext cx="34179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 err="1"/>
              <a:t>Corolario</a:t>
            </a:r>
            <a:r>
              <a:rPr lang="en-GB" sz="1600" dirty="0"/>
              <a:t>: las multitudes son </a:t>
            </a:r>
            <a:r>
              <a:rPr lang="en-GB" sz="1600" dirty="0" err="1"/>
              <a:t>siempre</a:t>
            </a:r>
            <a:r>
              <a:rPr lang="en-GB" sz="1600" dirty="0"/>
              <a:t> </a:t>
            </a:r>
            <a:r>
              <a:rPr lang="en-GB" sz="1600" dirty="0" err="1"/>
              <a:t>mejores</a:t>
            </a:r>
            <a:r>
              <a:rPr lang="en-GB" sz="1600" dirty="0"/>
              <a:t> (o </a:t>
            </a:r>
            <a:r>
              <a:rPr lang="en-GB" sz="1600" dirty="0" err="1"/>
              <a:t>iguales</a:t>
            </a:r>
            <a:r>
              <a:rPr lang="en-GB" sz="1600" dirty="0"/>
              <a:t>) que el </a:t>
            </a:r>
            <a:r>
              <a:rPr lang="en-GB" sz="1600" dirty="0" err="1"/>
              <a:t>individuo</a:t>
            </a:r>
            <a:r>
              <a:rPr lang="en-GB" sz="1600" dirty="0"/>
              <a:t> </a:t>
            </a:r>
            <a:r>
              <a:rPr lang="en-GB" sz="1600" dirty="0" err="1"/>
              <a:t>promedio</a:t>
            </a:r>
            <a:endParaRPr lang="en-GB" sz="1600" dirty="0"/>
          </a:p>
          <a:p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 err="1"/>
              <a:t>Existen</a:t>
            </a:r>
            <a:r>
              <a:rPr lang="en-GB" sz="1600" dirty="0"/>
              <a:t> </a:t>
            </a:r>
            <a:r>
              <a:rPr lang="en-GB" sz="1600" dirty="0" err="1"/>
              <a:t>casos</a:t>
            </a:r>
            <a:r>
              <a:rPr lang="en-GB" sz="1600" dirty="0"/>
              <a:t> </a:t>
            </a:r>
            <a:r>
              <a:rPr lang="en-GB" sz="1600" dirty="0" err="1"/>
              <a:t>donde</a:t>
            </a:r>
            <a:r>
              <a:rPr lang="en-GB" sz="1600" dirty="0"/>
              <a:t> </a:t>
            </a:r>
            <a:r>
              <a:rPr lang="en-GB" sz="1600" dirty="0" err="1"/>
              <a:t>predicciones</a:t>
            </a:r>
            <a:r>
              <a:rPr lang="en-GB" sz="1600" dirty="0"/>
              <a:t> </a:t>
            </a:r>
            <a:r>
              <a:rPr lang="en-GB" sz="1600" dirty="0" err="1"/>
              <a:t>individualmente</a:t>
            </a:r>
            <a:r>
              <a:rPr lang="en-GB" sz="1600" dirty="0"/>
              <a:t> </a:t>
            </a:r>
            <a:r>
              <a:rPr lang="en-GB" sz="1600" dirty="0" err="1"/>
              <a:t>malas</a:t>
            </a:r>
            <a:r>
              <a:rPr lang="en-GB" sz="1600" dirty="0"/>
              <a:t> </a:t>
            </a:r>
            <a:r>
              <a:rPr lang="en-GB" sz="1600" dirty="0" err="1"/>
              <a:t>pueden</a:t>
            </a:r>
            <a:r>
              <a:rPr lang="en-GB" sz="1600" dirty="0"/>
              <a:t> </a:t>
            </a:r>
            <a:r>
              <a:rPr lang="en-GB" sz="1600" dirty="0" err="1"/>
              <a:t>dar</a:t>
            </a:r>
            <a:r>
              <a:rPr lang="en-GB" sz="1600" dirty="0"/>
              <a:t> </a:t>
            </a:r>
            <a:r>
              <a:rPr lang="en-GB" sz="1600" dirty="0" err="1"/>
              <a:t>lugar</a:t>
            </a:r>
            <a:r>
              <a:rPr lang="en-GB" sz="1600" dirty="0"/>
              <a:t> a </a:t>
            </a:r>
            <a:r>
              <a:rPr lang="en-GB" sz="1600" dirty="0" err="1"/>
              <a:t>predicciones</a:t>
            </a:r>
            <a:r>
              <a:rPr lang="en-GB" sz="1600" dirty="0"/>
              <a:t> </a:t>
            </a:r>
            <a:r>
              <a:rPr lang="en-GB" sz="1600" dirty="0" err="1"/>
              <a:t>colectivas</a:t>
            </a:r>
            <a:r>
              <a:rPr lang="en-GB" sz="1600" dirty="0"/>
              <a:t> </a:t>
            </a:r>
            <a:r>
              <a:rPr lang="en-GB" sz="1600" dirty="0" err="1"/>
              <a:t>muy</a:t>
            </a:r>
            <a:r>
              <a:rPr lang="en-GB" sz="1600" dirty="0"/>
              <a:t> </a:t>
            </a:r>
            <a:r>
              <a:rPr lang="en-GB" sz="1600" dirty="0" err="1"/>
              <a:t>buenas</a:t>
            </a:r>
            <a:r>
              <a:rPr lang="en-GB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 err="1"/>
              <a:t>Mantener</a:t>
            </a:r>
            <a:r>
              <a:rPr lang="en-GB" sz="1600" dirty="0"/>
              <a:t> la </a:t>
            </a:r>
            <a:r>
              <a:rPr lang="en-GB" sz="1600" dirty="0" err="1"/>
              <a:t>diversidad</a:t>
            </a:r>
            <a:r>
              <a:rPr lang="en-GB" sz="1600" dirty="0"/>
              <a:t> </a:t>
            </a:r>
            <a:r>
              <a:rPr lang="en-GB" sz="1600" dirty="0" err="1"/>
              <a:t>en</a:t>
            </a:r>
            <a:r>
              <a:rPr lang="en-GB" sz="1600" dirty="0"/>
              <a:t> </a:t>
            </a:r>
            <a:r>
              <a:rPr lang="en-GB" sz="1600" dirty="0" err="1"/>
              <a:t>una</a:t>
            </a:r>
            <a:r>
              <a:rPr lang="en-GB" sz="1600" dirty="0"/>
              <a:t> </a:t>
            </a:r>
            <a:r>
              <a:rPr lang="en-GB" sz="1600" dirty="0" err="1"/>
              <a:t>multitud</a:t>
            </a:r>
            <a:r>
              <a:rPr lang="en-GB" sz="1600" dirty="0"/>
              <a:t> </a:t>
            </a:r>
            <a:r>
              <a:rPr lang="en-GB" sz="1600" dirty="0" err="1"/>
              <a:t>es</a:t>
            </a:r>
            <a:r>
              <a:rPr lang="en-GB" sz="1600" dirty="0"/>
              <a:t> </a:t>
            </a:r>
            <a:r>
              <a:rPr lang="en-GB" sz="1600" dirty="0" err="1"/>
              <a:t>importante</a:t>
            </a:r>
            <a:r>
              <a:rPr lang="en-GB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22" name="TextBox 21"/>
          <p:cNvSpPr txBox="1"/>
          <p:nvPr/>
        </p:nvSpPr>
        <p:spPr bwMode="auto">
          <a:xfrm>
            <a:off x="0" y="1538274"/>
            <a:ext cx="121919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/>
              <a:t>¿</a:t>
            </a:r>
            <a:r>
              <a:rPr lang="en-GB" sz="2400" kern="0" dirty="0" err="1"/>
              <a:t>Por</a:t>
            </a:r>
            <a:r>
              <a:rPr lang="en-GB" sz="2400" kern="0" dirty="0"/>
              <a:t> </a:t>
            </a:r>
            <a:r>
              <a:rPr lang="en-GB" sz="2400" kern="0" dirty="0" err="1"/>
              <a:t>qué</a:t>
            </a:r>
            <a:r>
              <a:rPr lang="en-GB" sz="2400" kern="0" dirty="0"/>
              <a:t> </a:t>
            </a:r>
            <a:r>
              <a:rPr lang="en-GB" sz="2400" kern="0" dirty="0" err="1"/>
              <a:t>funciona</a:t>
            </a:r>
            <a:r>
              <a:rPr lang="en-GB" sz="2400" kern="0" dirty="0"/>
              <a:t> la </a:t>
            </a:r>
            <a:r>
              <a:rPr lang="en-GB" sz="2400" kern="0" dirty="0" err="1"/>
              <a:t>sabiduría</a:t>
            </a:r>
            <a:r>
              <a:rPr lang="en-GB" sz="2400" kern="0" dirty="0"/>
              <a:t> de las </a:t>
            </a:r>
            <a:r>
              <a:rPr lang="en-GB" sz="2400" kern="0" dirty="0" err="1"/>
              <a:t>masas</a:t>
            </a:r>
            <a:r>
              <a:rPr lang="en-GB" sz="2400" kern="0" dirty="0"/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66960" y="3992880"/>
            <a:ext cx="1844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Diversidad</a:t>
            </a:r>
            <a:endParaRPr lang="en-GB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9860280" y="3017520"/>
            <a:ext cx="196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Conocimiento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4897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title"/>
          </p:nvPr>
        </p:nvSpPr>
        <p:spPr>
          <a:xfrm>
            <a:off x="848360" y="30067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Wisdom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0" y="1538274"/>
            <a:ext cx="121919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/>
              <a:t>¿</a:t>
            </a:r>
            <a:r>
              <a:rPr lang="en-GB" sz="2400" kern="0" dirty="0" err="1"/>
              <a:t>Por</a:t>
            </a:r>
            <a:r>
              <a:rPr lang="en-GB" sz="2400" kern="0" dirty="0"/>
              <a:t> </a:t>
            </a:r>
            <a:r>
              <a:rPr lang="en-GB" sz="2400" kern="0" dirty="0" err="1"/>
              <a:t>qué</a:t>
            </a:r>
            <a:r>
              <a:rPr lang="en-GB" sz="2400" kern="0" dirty="0"/>
              <a:t> </a:t>
            </a:r>
            <a:r>
              <a:rPr lang="en-GB" sz="2400" kern="0" dirty="0" err="1"/>
              <a:t>funciona</a:t>
            </a:r>
            <a:r>
              <a:rPr lang="en-GB" sz="2400" kern="0" dirty="0"/>
              <a:t> la </a:t>
            </a:r>
            <a:r>
              <a:rPr lang="en-GB" sz="2400" kern="0" dirty="0" err="1"/>
              <a:t>sabiduría</a:t>
            </a:r>
            <a:r>
              <a:rPr lang="en-GB" sz="2400" kern="0" dirty="0"/>
              <a:t> de las </a:t>
            </a:r>
            <a:r>
              <a:rPr lang="en-GB" sz="2400" kern="0" dirty="0" err="1"/>
              <a:t>masas</a:t>
            </a:r>
            <a:r>
              <a:rPr lang="en-GB" sz="2400" kern="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3444" y="3111206"/>
            <a:ext cx="804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u="sng" dirty="0" err="1"/>
              <a:t>Teorema</a:t>
            </a:r>
            <a:r>
              <a:rPr lang="en-GB" sz="2800" b="1" u="sng" dirty="0"/>
              <a:t> de la </a:t>
            </a:r>
            <a:r>
              <a:rPr lang="en-GB" sz="2800" b="1" u="sng" dirty="0" err="1"/>
              <a:t>diversidad</a:t>
            </a:r>
            <a:r>
              <a:rPr lang="en-GB" sz="2800" b="1" u="sng" dirty="0"/>
              <a:t> </a:t>
            </a:r>
            <a:r>
              <a:rPr lang="en-GB" sz="2800" b="1" u="sng" dirty="0" err="1"/>
              <a:t>predictiva</a:t>
            </a:r>
            <a:endParaRPr lang="en-GB" sz="2800" b="1" u="sng" dirty="0"/>
          </a:p>
        </p:txBody>
      </p:sp>
      <p:sp>
        <p:nvSpPr>
          <p:cNvPr id="6" name="Rectangle 5"/>
          <p:cNvSpPr/>
          <p:nvPr/>
        </p:nvSpPr>
        <p:spPr>
          <a:xfrm>
            <a:off x="2034672" y="3049423"/>
            <a:ext cx="8098187" cy="1638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048719" y="3958045"/>
            <a:ext cx="806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dobe Caslon Pro" panose="0205050205050A020403" pitchFamily="18" charset="0"/>
              </a:rPr>
              <a:t>error </a:t>
            </a:r>
            <a:r>
              <a:rPr lang="en-GB" sz="3200" dirty="0" err="1">
                <a:latin typeface="Adobe Caslon Pro" panose="0205050205050A020403" pitchFamily="18" charset="0"/>
              </a:rPr>
              <a:t>grupal</a:t>
            </a:r>
            <a:r>
              <a:rPr lang="en-GB" sz="3200" dirty="0">
                <a:latin typeface="Adobe Caslon Pro" panose="0205050205050A020403" pitchFamily="18" charset="0"/>
              </a:rPr>
              <a:t> = error individual - </a:t>
            </a:r>
            <a:r>
              <a:rPr lang="en-GB" sz="3200" b="1" dirty="0" err="1">
                <a:latin typeface="Adobe Caslon Pro" panose="0205050205050A020403" pitchFamily="18" charset="0"/>
              </a:rPr>
              <a:t>diversidad</a:t>
            </a:r>
            <a:endParaRPr lang="en-GB" sz="3200" b="1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5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title"/>
          </p:nvPr>
        </p:nvSpPr>
        <p:spPr>
          <a:xfrm>
            <a:off x="848360" y="300674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 err="1"/>
              <a:t>Wisdom</a:t>
            </a:r>
            <a:r>
              <a:rPr lang="es-ES" altLang="en-US" i="1" dirty="0"/>
              <a:t> of </a:t>
            </a:r>
            <a:r>
              <a:rPr lang="es-ES" altLang="en-US" i="1" dirty="0" err="1"/>
              <a:t>crowds</a:t>
            </a:r>
            <a:endParaRPr lang="es-ES" altLang="en-US" i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0" y="1538274"/>
            <a:ext cx="12191999" cy="99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/>
              <a:t>¿</a:t>
            </a:r>
            <a:r>
              <a:rPr lang="en-GB" sz="2400" kern="0" dirty="0" err="1"/>
              <a:t>Qué</a:t>
            </a:r>
            <a:r>
              <a:rPr lang="en-GB" sz="2400" kern="0" dirty="0"/>
              <a:t> </a:t>
            </a:r>
            <a:r>
              <a:rPr lang="en-GB" sz="2400" kern="0" dirty="0" err="1"/>
              <a:t>otros</a:t>
            </a:r>
            <a:r>
              <a:rPr lang="en-GB" sz="2400" kern="0" dirty="0"/>
              <a:t> </a:t>
            </a:r>
            <a:r>
              <a:rPr lang="en-GB" sz="2400" kern="0" dirty="0" err="1"/>
              <a:t>tipos</a:t>
            </a:r>
            <a:r>
              <a:rPr lang="en-GB" sz="2400" kern="0" dirty="0"/>
              <a:t> de </a:t>
            </a:r>
            <a:r>
              <a:rPr lang="en-GB" sz="2400" kern="0" dirty="0" err="1"/>
              <a:t>diversidad</a:t>
            </a:r>
            <a:r>
              <a:rPr lang="en-GB" sz="2400" kern="0" dirty="0"/>
              <a:t> </a:t>
            </a:r>
            <a:r>
              <a:rPr lang="en-GB" sz="2400" kern="0" dirty="0" err="1"/>
              <a:t>grupal</a:t>
            </a:r>
            <a:r>
              <a:rPr lang="en-GB" sz="2400" kern="0" dirty="0"/>
              <a:t> </a:t>
            </a:r>
            <a:r>
              <a:rPr lang="en-GB" sz="2400" kern="0" dirty="0" err="1"/>
              <a:t>existen</a:t>
            </a:r>
            <a:r>
              <a:rPr lang="en-GB" sz="2400" kern="0" dirty="0"/>
              <a:t>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524000" y="2956560"/>
            <a:ext cx="3688080" cy="1874520"/>
            <a:chOff x="548640" y="2880360"/>
            <a:chExt cx="3688080" cy="1874520"/>
          </a:xfrm>
        </p:grpSpPr>
        <p:sp>
          <p:nvSpPr>
            <p:cNvPr id="4" name="TextBox 3"/>
            <p:cNvSpPr txBox="1"/>
            <p:nvPr/>
          </p:nvSpPr>
          <p:spPr>
            <a:xfrm>
              <a:off x="762000" y="3124201"/>
              <a:ext cx="3291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u="sng" dirty="0" err="1"/>
                <a:t>Diversidad</a:t>
              </a:r>
              <a:r>
                <a:rPr lang="en-GB" sz="2400" b="1" u="sng" dirty="0"/>
                <a:t> </a:t>
              </a:r>
              <a:r>
                <a:rPr lang="en-GB" sz="2400" b="1" u="sng" dirty="0" err="1"/>
                <a:t>Predictiva</a:t>
              </a:r>
              <a:endParaRPr lang="en-GB" sz="2400" b="1" u="sng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080" y="3520440"/>
              <a:ext cx="34899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i="1" dirty="0" err="1"/>
                <a:t>En</a:t>
              </a:r>
              <a:r>
                <a:rPr lang="en-GB" sz="2200" i="1" dirty="0"/>
                <a:t> </a:t>
              </a:r>
              <a:r>
                <a:rPr lang="en-GB" sz="2200" i="1" dirty="0" err="1"/>
                <a:t>tareas</a:t>
              </a:r>
              <a:r>
                <a:rPr lang="en-GB" sz="2200" i="1" dirty="0"/>
                <a:t> de </a:t>
              </a:r>
              <a:r>
                <a:rPr lang="en-GB" sz="2200" b="1" i="1" dirty="0" err="1"/>
                <a:t>estimación</a:t>
              </a:r>
              <a:r>
                <a:rPr lang="en-GB" sz="2200" i="1" dirty="0"/>
                <a:t> </a:t>
              </a:r>
              <a:r>
                <a:rPr lang="en-GB" sz="2200" i="1" dirty="0" err="1"/>
                <a:t>es</a:t>
              </a:r>
              <a:r>
                <a:rPr lang="en-GB" sz="2200" i="1" dirty="0"/>
                <a:t> IGUAL de </a:t>
              </a:r>
              <a:r>
                <a:rPr lang="en-GB" sz="2200" i="1" dirty="0" err="1"/>
                <a:t>importante</a:t>
              </a:r>
              <a:r>
                <a:rPr lang="en-GB" sz="2200" i="1" dirty="0"/>
                <a:t> que      la </a:t>
              </a:r>
              <a:r>
                <a:rPr lang="en-GB" sz="2200" i="1" dirty="0" err="1"/>
                <a:t>habilidad</a:t>
              </a:r>
              <a:r>
                <a:rPr lang="en-GB" sz="2200" i="1" dirty="0"/>
                <a:t> individual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8640" y="2880360"/>
              <a:ext cx="3688080" cy="1874520"/>
            </a:xfrm>
            <a:prstGeom prst="rect">
              <a:avLst/>
            </a:prstGeom>
            <a:noFill/>
            <a:ln w="76200">
              <a:solidFill>
                <a:srgbClr val="1A3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58000" y="2956560"/>
            <a:ext cx="3688080" cy="1920240"/>
            <a:chOff x="548640" y="2880360"/>
            <a:chExt cx="3688080" cy="1920240"/>
          </a:xfrm>
        </p:grpSpPr>
        <p:sp>
          <p:nvSpPr>
            <p:cNvPr id="15" name="TextBox 14"/>
            <p:cNvSpPr txBox="1"/>
            <p:nvPr/>
          </p:nvSpPr>
          <p:spPr>
            <a:xfrm>
              <a:off x="762000" y="3124201"/>
              <a:ext cx="3291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u="sng" dirty="0" err="1"/>
                <a:t>Diversidad</a:t>
              </a:r>
              <a:r>
                <a:rPr lang="en-GB" sz="2400" b="1" u="sng" dirty="0"/>
                <a:t> </a:t>
              </a:r>
              <a:r>
                <a:rPr lang="en-GB" sz="2400" b="1" u="sng" dirty="0" err="1"/>
                <a:t>Cognitiva</a:t>
              </a:r>
              <a:endParaRPr lang="en-GB" sz="2400" b="1" u="sng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1520" y="3581400"/>
              <a:ext cx="33070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i="1" dirty="0" err="1"/>
                <a:t>En</a:t>
              </a:r>
              <a:r>
                <a:rPr lang="en-GB" sz="2200" i="1" dirty="0"/>
                <a:t> </a:t>
              </a:r>
              <a:r>
                <a:rPr lang="en-GB" sz="2200" i="1" dirty="0" err="1"/>
                <a:t>tareas</a:t>
              </a:r>
              <a:r>
                <a:rPr lang="en-GB" sz="2200" i="1" dirty="0"/>
                <a:t> </a:t>
              </a:r>
              <a:r>
                <a:rPr lang="en-GB" sz="2200" b="1" i="1" dirty="0" err="1"/>
                <a:t>creativas</a:t>
              </a:r>
              <a:r>
                <a:rPr lang="en-GB" sz="2200" i="1" dirty="0"/>
                <a:t> </a:t>
              </a:r>
              <a:r>
                <a:rPr lang="en-GB" sz="2200" i="1" dirty="0" err="1"/>
                <a:t>es</a:t>
              </a:r>
              <a:r>
                <a:rPr lang="en-GB" sz="2200" i="1" dirty="0"/>
                <a:t>   MÁS </a:t>
              </a:r>
              <a:r>
                <a:rPr lang="en-GB" sz="2200" i="1" dirty="0" err="1"/>
                <a:t>importante</a:t>
              </a:r>
              <a:r>
                <a:rPr lang="en-GB" sz="2200" i="1" dirty="0"/>
                <a:t> que          la </a:t>
              </a:r>
              <a:r>
                <a:rPr lang="en-GB" sz="2200" i="1" dirty="0" err="1"/>
                <a:t>habilidad</a:t>
              </a:r>
              <a:r>
                <a:rPr lang="en-GB" sz="2200" i="1" dirty="0"/>
                <a:t> individual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8640" y="2880360"/>
              <a:ext cx="3688080" cy="1920240"/>
            </a:xfrm>
            <a:prstGeom prst="rect">
              <a:avLst/>
            </a:prstGeom>
            <a:noFill/>
            <a:ln w="76200">
              <a:solidFill>
                <a:srgbClr val="1A3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524256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00" dirty="0"/>
              <a:t>La </a:t>
            </a:r>
            <a:r>
              <a:rPr lang="en-GB" sz="2200" b="1" dirty="0" err="1"/>
              <a:t>diversidad</a:t>
            </a:r>
            <a:r>
              <a:rPr lang="en-GB" sz="2200" b="1" dirty="0"/>
              <a:t> </a:t>
            </a:r>
            <a:r>
              <a:rPr lang="en-GB" sz="2200" b="1" dirty="0" err="1"/>
              <a:t>composicional</a:t>
            </a:r>
            <a:r>
              <a:rPr lang="en-GB" sz="2200" b="1" dirty="0"/>
              <a:t> </a:t>
            </a:r>
            <a:r>
              <a:rPr lang="en-GB" sz="2200" dirty="0"/>
              <a:t>(</a:t>
            </a:r>
            <a:r>
              <a:rPr lang="en-GB" sz="2200" dirty="0" err="1"/>
              <a:t>étnica</a:t>
            </a:r>
            <a:r>
              <a:rPr lang="en-GB" sz="2200" dirty="0"/>
              <a:t>, de </a:t>
            </a:r>
            <a:r>
              <a:rPr lang="en-GB" sz="2200" dirty="0" err="1"/>
              <a:t>género</a:t>
            </a:r>
            <a:r>
              <a:rPr lang="en-GB" sz="2200" dirty="0"/>
              <a:t>, de </a:t>
            </a:r>
            <a:r>
              <a:rPr lang="en-GB" sz="2200" dirty="0" err="1"/>
              <a:t>formación</a:t>
            </a:r>
            <a:r>
              <a:rPr lang="en-GB" sz="2200" dirty="0"/>
              <a:t>) </a:t>
            </a:r>
          </a:p>
          <a:p>
            <a:pPr algn="ctr">
              <a:lnSpc>
                <a:spcPct val="150000"/>
              </a:lnSpc>
            </a:pPr>
            <a:r>
              <a:rPr lang="en-GB" sz="2200" dirty="0" err="1"/>
              <a:t>puede</a:t>
            </a:r>
            <a:r>
              <a:rPr lang="en-GB" sz="2200" dirty="0"/>
              <a:t> </a:t>
            </a:r>
            <a:r>
              <a:rPr lang="en-GB" sz="2200" dirty="0" err="1"/>
              <a:t>ser</a:t>
            </a:r>
            <a:r>
              <a:rPr lang="en-GB" sz="2200" dirty="0"/>
              <a:t> </a:t>
            </a:r>
            <a:r>
              <a:rPr lang="en-GB" sz="2200" dirty="0" err="1"/>
              <a:t>positiva</a:t>
            </a:r>
            <a:r>
              <a:rPr lang="en-GB" sz="2200" dirty="0"/>
              <a:t> </a:t>
            </a:r>
            <a:r>
              <a:rPr lang="en-GB" sz="2200" dirty="0" err="1"/>
              <a:t>pero</a:t>
            </a:r>
            <a:r>
              <a:rPr lang="en-GB" sz="2200" dirty="0"/>
              <a:t>, </a:t>
            </a:r>
            <a:r>
              <a:rPr lang="en-GB" sz="2200" dirty="0" err="1"/>
              <a:t>en</a:t>
            </a:r>
            <a:r>
              <a:rPr lang="en-GB" sz="2200" dirty="0"/>
              <a:t> </a:t>
            </a:r>
            <a:r>
              <a:rPr lang="en-GB" sz="2200" dirty="0" err="1"/>
              <a:t>esencia</a:t>
            </a:r>
            <a:r>
              <a:rPr lang="en-GB" sz="2200" dirty="0"/>
              <a:t>, </a:t>
            </a:r>
            <a:r>
              <a:rPr lang="en-GB" sz="2200" dirty="0" err="1"/>
              <a:t>es</a:t>
            </a:r>
            <a:r>
              <a:rPr lang="en-GB" sz="2200" dirty="0"/>
              <a:t> </a:t>
            </a:r>
            <a:r>
              <a:rPr lang="en-GB" sz="2200" dirty="0" err="1"/>
              <a:t>diversidad</a:t>
            </a:r>
            <a:r>
              <a:rPr lang="en-GB" sz="2200" dirty="0"/>
              <a:t> </a:t>
            </a:r>
            <a:r>
              <a:rPr lang="en-GB" sz="2200" dirty="0" err="1"/>
              <a:t>predictiva</a:t>
            </a:r>
            <a:r>
              <a:rPr lang="en-GB" sz="2200" dirty="0"/>
              <a:t> + </a:t>
            </a:r>
            <a:r>
              <a:rPr lang="en-GB" sz="2200" dirty="0" err="1"/>
              <a:t>cognitiva</a:t>
            </a:r>
            <a:r>
              <a:rPr lang="en-GB" sz="2200" dirty="0"/>
              <a:t>.</a:t>
            </a:r>
            <a:r>
              <a:rPr lang="en-GB" sz="2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055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tapitas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071489" y="2708031"/>
            <a:ext cx="94183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8000" dirty="0" err="1"/>
              <a:t>Experimento</a:t>
            </a:r>
            <a:endParaRPr lang="en-GB" sz="8000" dirty="0"/>
          </a:p>
          <a:p>
            <a:pPr algn="ctr"/>
            <a:endParaRPr lang="en-GB" sz="8800" dirty="0"/>
          </a:p>
          <a:p>
            <a:pPr marL="285750" indent="-285750" algn="ctr">
              <a:buFontTx/>
              <a:buChar char="-"/>
            </a:pP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274555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D2E825F-0F64-48F0-9802-8B98D39EAA1C}"/>
              </a:ext>
            </a:extLst>
          </p:cNvPr>
          <p:cNvSpPr txBox="1"/>
          <p:nvPr/>
        </p:nvSpPr>
        <p:spPr>
          <a:xfrm>
            <a:off x="1310319" y="2215348"/>
            <a:ext cx="993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Manadas racionales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Manadas irracionales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Multitudes sabias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b="1" dirty="0"/>
              <a:t>Multitudes dentro de multitudes</a:t>
            </a:r>
          </a:p>
          <a:p>
            <a:endParaRPr lang="es-AR" sz="2400" dirty="0"/>
          </a:p>
          <a:p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6444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/>
              <a:t>EXPERIMENTO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489" y="2708031"/>
            <a:ext cx="94183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8000" dirty="0" err="1"/>
              <a:t>Experimento</a:t>
            </a:r>
            <a:endParaRPr lang="en-GB" sz="8000" dirty="0"/>
          </a:p>
          <a:p>
            <a:pPr algn="ctr"/>
            <a:endParaRPr lang="en-GB" sz="8800" dirty="0"/>
          </a:p>
          <a:p>
            <a:pPr marL="285750" indent="-285750" algn="ctr">
              <a:buFontTx/>
              <a:buChar char="-"/>
            </a:pP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283277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experimento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32001" y="2829819"/>
          <a:ext cx="812800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800" dirty="0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30204" pitchFamily="34" charset="0"/>
                        </a:rPr>
                        <a:t>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30204" pitchFamily="34" charset="0"/>
                        </a:rPr>
                        <a:t>i2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30204" pitchFamily="34" charset="0"/>
                        </a:rPr>
                        <a:t>GOLES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30204" pitchFamily="34" charset="0"/>
                        </a:rPr>
                        <a:t>EIFFEL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30204" pitchFamily="34" charset="0"/>
                        </a:rPr>
                        <a:t>ALEGRÍA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30204" pitchFamily="34" charset="0"/>
                        </a:rPr>
                        <a:t>BONDIS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Helvetica" panose="020B0604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2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experimento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2540896" y="2284828"/>
            <a:ext cx="6785804" cy="4258011"/>
            <a:chOff x="2568000" y="1863523"/>
            <a:chExt cx="6785804" cy="4258011"/>
          </a:xfrm>
        </p:grpSpPr>
        <p:grpSp>
          <p:nvGrpSpPr>
            <p:cNvPr id="6" name="Group 5"/>
            <p:cNvGrpSpPr/>
            <p:nvPr/>
          </p:nvGrpSpPr>
          <p:grpSpPr>
            <a:xfrm>
              <a:off x="2568000" y="1863523"/>
              <a:ext cx="6785804" cy="4258011"/>
              <a:chOff x="103998" y="1198375"/>
              <a:chExt cx="9137656" cy="573377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92458" y="1198375"/>
                <a:ext cx="8549196" cy="5733770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46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03998" y="1284562"/>
                <a:ext cx="8496652" cy="4263092"/>
                <a:chOff x="103998" y="1284562"/>
                <a:chExt cx="8496652" cy="426309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xmlns="" id="{2A4F1B71-A360-4A10-A881-DE12208A4BD7}"/>
                    </a:ext>
                  </a:extLst>
                </p:cNvPr>
                <p:cNvSpPr txBox="1"/>
                <p:nvPr/>
              </p:nvSpPr>
              <p:spPr>
                <a:xfrm>
                  <a:off x="2885249" y="1284562"/>
                  <a:ext cx="5341331" cy="704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AR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rbel" panose="020B0503020204020204" pitchFamily="34" charset="0"/>
                      <a:ea typeface="Adobe Heiti Std R" panose="020B0400000000000000" pitchFamily="34" charset="-128"/>
                    </a:rPr>
                    <a:t>Respuestas</a:t>
                  </a:r>
                  <a:r>
                    <a:rPr kumimoji="0" lang="es-AR" sz="2800" b="1" i="0" u="none" strike="noStrike" kern="0" cap="none" spc="0" normalizeH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rbel" panose="020B0503020204020204" pitchFamily="34" charset="0"/>
                      <a:ea typeface="Adobe Heiti Std R" panose="020B0400000000000000" pitchFamily="34" charset="-128"/>
                    </a:rPr>
                    <a:t> correctas</a:t>
                  </a:r>
                  <a:endParaRPr kumimoji="0" lang="es-AR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Adobe Heiti Std R" panose="020B0400000000000000" pitchFamily="34" charset="-128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xmlns="" id="{892466EA-3672-49A1-87A7-01E769596814}"/>
                    </a:ext>
                  </a:extLst>
                </p:cNvPr>
                <p:cNvSpPr txBox="1"/>
                <p:nvPr/>
              </p:nvSpPr>
              <p:spPr>
                <a:xfrm>
                  <a:off x="103999" y="2301887"/>
                  <a:ext cx="3110120" cy="704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AR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rbel" panose="020B0503020204020204" pitchFamily="34" charset="0"/>
                      <a:ea typeface="Adobe Heiti Std R" panose="020B0400000000000000" pitchFamily="34" charset="-128"/>
                    </a:rPr>
                    <a:t>Eiffel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xmlns="" id="{3CAA8B8E-F118-429A-B893-0E1659353587}"/>
                    </a:ext>
                  </a:extLst>
                </p:cNvPr>
                <p:cNvSpPr txBox="1"/>
                <p:nvPr/>
              </p:nvSpPr>
              <p:spPr>
                <a:xfrm>
                  <a:off x="103998" y="3534012"/>
                  <a:ext cx="3110120" cy="704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AR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rbel" panose="020B0503020204020204" pitchFamily="34" charset="0"/>
                      <a:ea typeface="Adobe Heiti Std R" panose="020B0400000000000000" pitchFamily="34" charset="-128"/>
                    </a:rPr>
                    <a:t>Goles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="" id="{C2E39BF6-248F-4542-A0ED-D4EAE73CA033}"/>
                    </a:ext>
                  </a:extLst>
                </p:cNvPr>
                <p:cNvSpPr txBox="1"/>
                <p:nvPr/>
              </p:nvSpPr>
              <p:spPr>
                <a:xfrm>
                  <a:off x="208419" y="4766009"/>
                  <a:ext cx="3110120" cy="704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AR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rbel" panose="020B0503020204020204" pitchFamily="34" charset="0"/>
                      <a:ea typeface="Adobe Heiti Std R" panose="020B0400000000000000" pitchFamily="34" charset="-128"/>
                    </a:rPr>
                    <a:t>Alegría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xmlns="" id="{36A4DFE9-435D-4C78-9404-AFAE78687FD2}"/>
                    </a:ext>
                  </a:extLst>
                </p:cNvPr>
                <p:cNvSpPr/>
                <p:nvPr/>
              </p:nvSpPr>
              <p:spPr>
                <a:xfrm>
                  <a:off x="2848751" y="2205520"/>
                  <a:ext cx="5751899" cy="859114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AR" sz="11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36A4DFE9-435D-4C78-9404-AFAE78687FD2}"/>
                    </a:ext>
                  </a:extLst>
                </p:cNvPr>
                <p:cNvSpPr/>
                <p:nvPr/>
              </p:nvSpPr>
              <p:spPr>
                <a:xfrm>
                  <a:off x="2848751" y="3436103"/>
                  <a:ext cx="5736313" cy="859114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AR" sz="11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36A4DFE9-435D-4C78-9404-AFAE78687FD2}"/>
                    </a:ext>
                  </a:extLst>
                </p:cNvPr>
                <p:cNvSpPr/>
                <p:nvPr/>
              </p:nvSpPr>
              <p:spPr>
                <a:xfrm>
                  <a:off x="2848751" y="4688540"/>
                  <a:ext cx="5736313" cy="859114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AR" sz="11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4826643" y="2673751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Helvetica" panose="020B0604020202030204" pitchFamily="34" charset="0"/>
                </a:rPr>
                <a:t>324 metros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9674" y="3590080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 b="1" dirty="0">
                  <a:latin typeface="Helvetica" panose="020B0604020202030204" pitchFamily="34" charset="0"/>
                </a:rPr>
                <a:t>145 goles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80028" y="4506409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800" b="1" dirty="0">
                  <a:latin typeface="Helvetica" panose="020B0604020202030204" pitchFamily="34" charset="0"/>
                </a:rPr>
                <a:t>21 veces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2E39BF6-248F-4542-A0ED-D4EAE73CA033}"/>
              </a:ext>
            </a:extLst>
          </p:cNvPr>
          <p:cNvSpPr txBox="1"/>
          <p:nvPr/>
        </p:nvSpPr>
        <p:spPr>
          <a:xfrm>
            <a:off x="2619918" y="5796839"/>
            <a:ext cx="2309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800" b="1" kern="0" noProof="0" dirty="0">
                <a:solidFill>
                  <a:prstClr val="black"/>
                </a:solidFill>
                <a:latin typeface="Corbel" panose="020B0503020204020204" pitchFamily="34" charset="0"/>
                <a:ea typeface="Adobe Heiti Std R" panose="020B0400000000000000" pitchFamily="34" charset="-128"/>
              </a:rPr>
              <a:t>Bondis</a:t>
            </a:r>
            <a:endParaRPr kumimoji="0" lang="es-AR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Adobe Heiti Std R" panose="020B04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6A4DFE9-435D-4C78-9404-AFAE78687FD2}"/>
              </a:ext>
            </a:extLst>
          </p:cNvPr>
          <p:cNvSpPr/>
          <p:nvPr/>
        </p:nvSpPr>
        <p:spPr>
          <a:xfrm>
            <a:off x="4580681" y="5739309"/>
            <a:ext cx="4259900" cy="63799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1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54401" y="579032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>
                <a:latin typeface="Helvetica" panose="020B0604020202030204" pitchFamily="34" charset="0"/>
              </a:rPr>
              <a:t>124 líneas</a:t>
            </a:r>
          </a:p>
        </p:txBody>
      </p:sp>
    </p:spTree>
    <p:extLst>
      <p:ext uri="{BB962C8B-B14F-4D97-AF65-F5344CB8AC3E}">
        <p14:creationId xmlns:p14="http://schemas.microsoft.com/office/powerpoint/2010/main" val="237420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603672" y="319706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/>
              <a:t>Preguntas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136341" y="2078920"/>
            <a:ext cx="96713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s-AR" sz="2400" b="1" kern="0" dirty="0"/>
              <a:t>¿Cuál es el efecto de la discusión en la sabiduría de las multitudes?</a:t>
            </a:r>
          </a:p>
          <a:p>
            <a:pPr marL="457200" indent="-457200">
              <a:buFont typeface="+mj-lt"/>
              <a:buAutoNum type="arabicPeriod"/>
            </a:pPr>
            <a:endParaRPr lang="es-AR" sz="2400" b="1" kern="0" dirty="0"/>
          </a:p>
        </p:txBody>
      </p:sp>
      <p:grpSp>
        <p:nvGrpSpPr>
          <p:cNvPr id="2" name="Group 1"/>
          <p:cNvGrpSpPr/>
          <p:nvPr/>
        </p:nvGrpSpPr>
        <p:grpSpPr>
          <a:xfrm>
            <a:off x="6558680" y="3074461"/>
            <a:ext cx="4622302" cy="3298509"/>
            <a:chOff x="4421222" y="3132333"/>
            <a:chExt cx="4622302" cy="3298509"/>
          </a:xfrm>
        </p:grpSpPr>
        <p:pic>
          <p:nvPicPr>
            <p:cNvPr id="6" name="Imagen 2" descr="TEDxperiments_fondo_blanco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57" b="33812"/>
            <a:stretch/>
          </p:blipFill>
          <p:spPr bwMode="auto">
            <a:xfrm>
              <a:off x="4643008" y="3132333"/>
              <a:ext cx="3844427" cy="746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 descr="https://pbs.twimg.com/media/C57BhRWWQAAA9D6.jpg:larg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7"/>
            <a:stretch/>
          </p:blipFill>
          <p:spPr bwMode="auto">
            <a:xfrm>
              <a:off x="4421222" y="3972948"/>
              <a:ext cx="4622302" cy="2457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32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516" y="150471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TEDx2015_v4_mut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518" end="779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409" y="5094186"/>
            <a:ext cx="2263120" cy="1273005"/>
          </a:xfrm>
          <a:prstGeom prst="rect">
            <a:avLst/>
          </a:prstGeom>
        </p:spPr>
      </p:pic>
      <p:pic>
        <p:nvPicPr>
          <p:cNvPr id="9" name="TEDx2015_v4_mut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836" end="335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5281" y="5094186"/>
            <a:ext cx="2263120" cy="1273005"/>
          </a:xfrm>
          <a:prstGeom prst="rect">
            <a:avLst/>
          </a:prstGeom>
        </p:spPr>
      </p:pic>
      <p:pic>
        <p:nvPicPr>
          <p:cNvPr id="10" name="TEDx2015_v4_mut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651" end="833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85154" y="5094186"/>
            <a:ext cx="2263120" cy="12730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294099" y="3789040"/>
            <a:ext cx="854431" cy="809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43936" y="4008283"/>
            <a:ext cx="0" cy="815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41206" y="3789040"/>
            <a:ext cx="765085" cy="809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180565" y="593685"/>
            <a:ext cx="7726742" cy="2976112"/>
            <a:chOff x="656565" y="812928"/>
            <a:chExt cx="7726742" cy="2976112"/>
          </a:xfrm>
        </p:grpSpPr>
        <p:grpSp>
          <p:nvGrpSpPr>
            <p:cNvPr id="18" name="Group 17"/>
            <p:cNvGrpSpPr/>
            <p:nvPr/>
          </p:nvGrpSpPr>
          <p:grpSpPr>
            <a:xfrm>
              <a:off x="656565" y="812928"/>
              <a:ext cx="7726742" cy="2976112"/>
              <a:chOff x="656565" y="812928"/>
              <a:chExt cx="7726742" cy="2976112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56565" y="812928"/>
                <a:ext cx="7726742" cy="2976112"/>
                <a:chOff x="836585" y="842493"/>
                <a:chExt cx="7182605" cy="2766527"/>
              </a:xfrm>
            </p:grpSpPr>
            <p:pic>
              <p:nvPicPr>
                <p:cNvPr id="24" name="Picture 23"/>
                <p:cNvPicPr/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3786"/>
                <a:stretch/>
              </p:blipFill>
              <p:spPr>
                <a:xfrm>
                  <a:off x="836585" y="842493"/>
                  <a:ext cx="7182605" cy="2766527"/>
                </a:xfrm>
                <a:prstGeom prst="rect">
                  <a:avLst/>
                </a:prstGeom>
              </p:spPr>
            </p:pic>
            <p:sp>
              <p:nvSpPr>
                <p:cNvPr id="25" name="Rectangle 24"/>
                <p:cNvSpPr/>
                <p:nvPr/>
              </p:nvSpPr>
              <p:spPr>
                <a:xfrm>
                  <a:off x="1756969" y="842493"/>
                  <a:ext cx="495055" cy="540060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46675" y="3066200"/>
                <a:ext cx="5715635" cy="54282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 bwMode="auto">
            <a:xfrm>
              <a:off x="985423" y="3064314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>
                  <a:solidFill>
                    <a:srgbClr val="3A2C88"/>
                  </a:solidFill>
                </a:rPr>
                <a:t>etapa</a:t>
              </a:r>
              <a:r>
                <a:rPr lang="en-GB" sz="1600" b="1" kern="0" dirty="0">
                  <a:solidFill>
                    <a:srgbClr val="3A2C88"/>
                  </a:solidFill>
                </a:rPr>
                <a:t> 1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individuales</a:t>
              </a:r>
              <a:r>
                <a:rPr lang="en-GB" sz="1600" kern="0" dirty="0"/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3176845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/>
                <a:t>etapa</a:t>
              </a:r>
              <a:r>
                <a:rPr lang="en-GB" sz="1600" b="1" kern="0" dirty="0"/>
                <a:t> 2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colectivas</a:t>
              </a:r>
              <a:r>
                <a:rPr lang="en-GB" sz="1600" kern="0" dirty="0"/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5347394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>
                  <a:solidFill>
                    <a:srgbClr val="D33126"/>
                  </a:solidFill>
                </a:rPr>
                <a:t>etapa</a:t>
              </a:r>
              <a:r>
                <a:rPr lang="en-GB" sz="1600" b="1" kern="0" dirty="0">
                  <a:solidFill>
                    <a:srgbClr val="D33126"/>
                  </a:solidFill>
                </a:rPr>
                <a:t> 3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revisadas</a:t>
              </a:r>
              <a:r>
                <a:rPr lang="en-GB" sz="1600" kern="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11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12516" y="150471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638" y="112944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025" y="1321051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28" y="1857500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50" y="1799529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90855" y="5759968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</a:rPr>
              <a:t>Espacio</a:t>
            </a:r>
            <a:r>
              <a:rPr lang="en-GB" b="1" dirty="0">
                <a:solidFill>
                  <a:srgbClr val="000000"/>
                </a:solidFill>
              </a:rPr>
              <a:t> de </a:t>
            </a:r>
            <a:r>
              <a:rPr lang="en-GB" b="1" dirty="0" err="1">
                <a:solidFill>
                  <a:srgbClr val="000000"/>
                </a:solidFill>
              </a:rPr>
              <a:t>opiniones</a:t>
            </a:r>
            <a:r>
              <a:rPr lang="en-GB" b="1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0" y="2944031"/>
            <a:ext cx="0" cy="2664451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000" y="301403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B050"/>
                </a:solidFill>
              </a:rPr>
              <a:t>valor</a:t>
            </a:r>
            <a:r>
              <a:rPr lang="en-GB" b="1" dirty="0">
                <a:solidFill>
                  <a:srgbClr val="00B050"/>
                </a:solidFill>
              </a:rPr>
              <a:t> real</a:t>
            </a:r>
          </a:p>
        </p:txBody>
      </p:sp>
      <p:pic>
        <p:nvPicPr>
          <p:cNvPr id="24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69" y="118762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035661" y="1404283"/>
            <a:ext cx="1013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n </a:t>
            </a:r>
            <a:r>
              <a:rPr lang="en-GB" sz="2800" b="1" dirty="0"/>
              <a:t>= 5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991544" y="5399928"/>
            <a:ext cx="8424936" cy="0"/>
          </a:xfrm>
          <a:prstGeom prst="straightConnector1">
            <a:avLst/>
          </a:prstGeom>
          <a:ln w="635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2516" y="150471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638" y="112944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025" y="1321051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28" y="1857500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50" y="1799529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90855" y="5759968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</a:rPr>
              <a:t>Espacio</a:t>
            </a:r>
            <a:r>
              <a:rPr lang="en-GB" b="1" dirty="0">
                <a:solidFill>
                  <a:srgbClr val="000000"/>
                </a:solidFill>
              </a:rPr>
              <a:t> de </a:t>
            </a:r>
            <a:r>
              <a:rPr lang="en-GB" b="1" dirty="0" err="1">
                <a:solidFill>
                  <a:srgbClr val="000000"/>
                </a:solidFill>
              </a:rPr>
              <a:t>opiniones</a:t>
            </a:r>
            <a:r>
              <a:rPr lang="en-GB" b="1" dirty="0">
                <a:solidFill>
                  <a:srgbClr val="000000"/>
                </a:solidFill>
              </a:rPr>
              <a:t>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0" y="2944031"/>
            <a:ext cx="0" cy="2664451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000" y="301403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B050"/>
                </a:solidFill>
              </a:rPr>
              <a:t>valor</a:t>
            </a:r>
            <a:r>
              <a:rPr lang="en-GB" b="1" dirty="0">
                <a:solidFill>
                  <a:srgbClr val="00B050"/>
                </a:solidFill>
              </a:rPr>
              <a:t> real</a:t>
            </a:r>
          </a:p>
        </p:txBody>
      </p:sp>
      <p:pic>
        <p:nvPicPr>
          <p:cNvPr id="24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69" y="118762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195901" y="2348881"/>
            <a:ext cx="862933" cy="3195355"/>
            <a:chOff x="3671900" y="2348880"/>
            <a:chExt cx="862933" cy="319535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671900" y="2933945"/>
              <a:ext cx="0" cy="2610290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781101" y="2348880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00FF"/>
                  </a:solidFill>
                </a:rPr>
                <a:t>error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781101" y="2800529"/>
              <a:ext cx="692045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035661" y="1404283"/>
            <a:ext cx="1013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n </a:t>
            </a:r>
            <a:r>
              <a:rPr lang="en-GB" sz="2800" b="1" dirty="0"/>
              <a:t>= 5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991544" y="5399928"/>
            <a:ext cx="8424936" cy="0"/>
          </a:xfrm>
          <a:prstGeom prst="straightConnector1">
            <a:avLst/>
          </a:prstGeom>
          <a:ln w="635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5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33333E-6 L -0.23576 0.4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88" y="2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16371 0.468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234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-0.35208 0.5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4" y="26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11337 0.565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8" y="281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20261 0.557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22" y="2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12516" y="150471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638" y="112944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025" y="1321051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28" y="1857500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50" y="1799529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>
            <a:off x="1991544" y="5399928"/>
            <a:ext cx="8424936" cy="0"/>
          </a:xfrm>
          <a:prstGeom prst="straightConnector1">
            <a:avLst/>
          </a:prstGeom>
          <a:ln w="635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096000" y="2944030"/>
            <a:ext cx="0" cy="2645210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69" y="118762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550" y="112944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37" y="1321051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40" y="1857500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162" y="1799529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181" y="118762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035660" y="1404283"/>
            <a:ext cx="121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n </a:t>
            </a:r>
            <a:r>
              <a:rPr lang="en-GB" sz="2800" b="1" dirty="0"/>
              <a:t>= 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0855" y="5759968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</a:rPr>
              <a:t>Espacio</a:t>
            </a:r>
            <a:r>
              <a:rPr lang="en-GB" b="1" dirty="0">
                <a:solidFill>
                  <a:srgbClr val="000000"/>
                </a:solidFill>
              </a:rPr>
              <a:t> de </a:t>
            </a:r>
            <a:r>
              <a:rPr lang="en-GB" b="1" dirty="0" err="1">
                <a:solidFill>
                  <a:srgbClr val="000000"/>
                </a:solidFill>
              </a:rPr>
              <a:t>opiniones</a:t>
            </a:r>
            <a:r>
              <a:rPr lang="en-GB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301403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B050"/>
                </a:solidFill>
              </a:rPr>
              <a:t>valor</a:t>
            </a:r>
            <a:r>
              <a:rPr lang="en-GB" b="1" dirty="0">
                <a:solidFill>
                  <a:srgbClr val="00B050"/>
                </a:solidFill>
              </a:rPr>
              <a:t> real</a:t>
            </a:r>
          </a:p>
        </p:txBody>
      </p:sp>
    </p:spTree>
    <p:extLst>
      <p:ext uri="{BB962C8B-B14F-4D97-AF65-F5344CB8AC3E}">
        <p14:creationId xmlns:p14="http://schemas.microsoft.com/office/powerpoint/2010/main" val="10336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12516" y="150471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638" y="112944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025" y="1321051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28" y="1857500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50" y="1799529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69" y="118762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550" y="112944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37" y="1321051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40" y="1857500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162" y="1799529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181" y="118762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585205" y="2348880"/>
            <a:ext cx="753732" cy="3240360"/>
            <a:chOff x="3498526" y="2348880"/>
            <a:chExt cx="753732" cy="32403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671900" y="2933945"/>
              <a:ext cx="0" cy="2655295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498526" y="2348880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00FF"/>
                  </a:solidFill>
                </a:rPr>
                <a:t>error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621816" y="2800529"/>
              <a:ext cx="450050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035660" y="1404283"/>
            <a:ext cx="121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n </a:t>
            </a:r>
            <a:r>
              <a:rPr lang="en-GB" sz="2800" b="1" dirty="0"/>
              <a:t>= 10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90855" y="5759968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</a:rPr>
              <a:t>Espacio</a:t>
            </a:r>
            <a:r>
              <a:rPr lang="en-GB" b="1" dirty="0">
                <a:solidFill>
                  <a:srgbClr val="000000"/>
                </a:solidFill>
              </a:rPr>
              <a:t> de </a:t>
            </a:r>
            <a:r>
              <a:rPr lang="en-GB" b="1" dirty="0" err="1">
                <a:solidFill>
                  <a:srgbClr val="000000"/>
                </a:solidFill>
              </a:rPr>
              <a:t>opiniones</a:t>
            </a:r>
            <a:r>
              <a:rPr lang="en-GB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96000" y="301403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B050"/>
                </a:solidFill>
              </a:rPr>
              <a:t>valor</a:t>
            </a:r>
            <a:r>
              <a:rPr lang="en-GB" b="1" dirty="0">
                <a:solidFill>
                  <a:srgbClr val="00B050"/>
                </a:solidFill>
              </a:rPr>
              <a:t> real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096000" y="2944030"/>
            <a:ext cx="0" cy="2645210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991544" y="5399928"/>
            <a:ext cx="8424936" cy="0"/>
          </a:xfrm>
          <a:prstGeom prst="straightConnector1">
            <a:avLst/>
          </a:prstGeom>
          <a:ln w="635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2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33333E-6 L -0.23576 0.4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88" y="2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16371 0.468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234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-0.35208 0.5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4" y="26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11337 0.565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8" y="281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20261 0.557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22" y="278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3276 0.459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72" y="2298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16371 0.4680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2340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9259E-6 L 0.49809 0.5379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268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11337 0.5657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2828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20261 0.5571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22" y="2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experimento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81353" y="2009427"/>
            <a:ext cx="11649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i="1" dirty="0"/>
              <a:t>¿</a:t>
            </a:r>
            <a:r>
              <a:rPr lang="en-GB" sz="3600" i="1" dirty="0" err="1"/>
              <a:t>en</a:t>
            </a:r>
            <a:r>
              <a:rPr lang="en-GB" sz="3600" i="1" dirty="0"/>
              <a:t> </a:t>
            </a:r>
            <a:r>
              <a:rPr lang="en-GB" sz="3600" i="1" dirty="0" err="1"/>
              <a:t>cuál</a:t>
            </a:r>
            <a:r>
              <a:rPr lang="en-GB" sz="3600" i="1" dirty="0"/>
              <a:t> de </a:t>
            </a:r>
            <a:r>
              <a:rPr lang="en-GB" sz="3600" i="1" dirty="0" err="1"/>
              <a:t>los</a:t>
            </a:r>
            <a:r>
              <a:rPr lang="en-GB" sz="3600" i="1" dirty="0"/>
              <a:t> dos </a:t>
            </a:r>
            <a:r>
              <a:rPr lang="en-GB" sz="3600" i="1" dirty="0" err="1"/>
              <a:t>escenarios</a:t>
            </a:r>
            <a:r>
              <a:rPr lang="en-GB" sz="3600" i="1" dirty="0"/>
              <a:t> </a:t>
            </a:r>
            <a:r>
              <a:rPr lang="en-GB" sz="3600" i="1" dirty="0" err="1"/>
              <a:t>nos</a:t>
            </a:r>
            <a:r>
              <a:rPr lang="en-GB" sz="3600" i="1" dirty="0"/>
              <a:t> </a:t>
            </a:r>
            <a:r>
              <a:rPr lang="en-GB" sz="3600" i="1" dirty="0" err="1"/>
              <a:t>encontramos</a:t>
            </a:r>
            <a:r>
              <a:rPr lang="en-GB" sz="3600" i="1" dirty="0"/>
              <a:t>?</a:t>
            </a:r>
          </a:p>
          <a:p>
            <a:pPr algn="ctr"/>
            <a:endParaRPr lang="en-GB" sz="3600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933712" y="3697847"/>
            <a:ext cx="2682241" cy="2927024"/>
            <a:chOff x="1625599" y="3456192"/>
            <a:chExt cx="2682241" cy="2927024"/>
          </a:xfrm>
        </p:grpSpPr>
        <p:pic>
          <p:nvPicPr>
            <p:cNvPr id="3074" name="Picture 2" descr="Image result for jar drawi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3" r="19506"/>
            <a:stretch/>
          </p:blipFill>
          <p:spPr bwMode="auto">
            <a:xfrm>
              <a:off x="1625599" y="3456192"/>
              <a:ext cx="2682241" cy="2927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tapita agua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25" t="71179" r="26555"/>
            <a:stretch/>
          </p:blipFill>
          <p:spPr bwMode="auto">
            <a:xfrm>
              <a:off x="3090673" y="5092192"/>
              <a:ext cx="579120" cy="57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tapita agua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25" t="71179" r="26555"/>
            <a:stretch/>
          </p:blipFill>
          <p:spPr bwMode="auto">
            <a:xfrm>
              <a:off x="2777745" y="4441952"/>
              <a:ext cx="579120" cy="57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tapita agua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62" t="39306" r="42804" b="42043"/>
            <a:stretch/>
          </p:blipFill>
          <p:spPr bwMode="auto">
            <a:xfrm>
              <a:off x="2364740" y="5184140"/>
              <a:ext cx="495300" cy="48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7541085" y="3697847"/>
            <a:ext cx="2682241" cy="2927024"/>
            <a:chOff x="7925581" y="3525359"/>
            <a:chExt cx="2682241" cy="2927024"/>
          </a:xfrm>
        </p:grpSpPr>
        <p:grpSp>
          <p:nvGrpSpPr>
            <p:cNvPr id="10" name="Group 9"/>
            <p:cNvGrpSpPr/>
            <p:nvPr/>
          </p:nvGrpSpPr>
          <p:grpSpPr>
            <a:xfrm>
              <a:off x="7925581" y="3525359"/>
              <a:ext cx="2682241" cy="2927024"/>
              <a:chOff x="1625599" y="3456192"/>
              <a:chExt cx="2682241" cy="2927024"/>
            </a:xfrm>
          </p:grpSpPr>
          <p:pic>
            <p:nvPicPr>
              <p:cNvPr id="11" name="Picture 2" descr="Image result for jar drawi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03" r="19506"/>
              <a:stretch/>
            </p:blipFill>
            <p:spPr bwMode="auto">
              <a:xfrm>
                <a:off x="1625599" y="3456192"/>
                <a:ext cx="2682241" cy="2927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Image result for tapita agua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25" t="71179" r="26555"/>
              <a:stretch/>
            </p:blipFill>
            <p:spPr bwMode="auto">
              <a:xfrm>
                <a:off x="3090673" y="5092192"/>
                <a:ext cx="579120" cy="570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Image result for tapita agua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62" t="39306" r="42804" b="42043"/>
              <a:stretch/>
            </p:blipFill>
            <p:spPr bwMode="auto">
              <a:xfrm>
                <a:off x="2364740" y="5184140"/>
                <a:ext cx="495300" cy="482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6" descr="Image result for tapita agua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62" t="39306" r="42804" b="42043"/>
            <a:stretch/>
          </p:blipFill>
          <p:spPr bwMode="auto">
            <a:xfrm>
              <a:off x="8979164" y="4560664"/>
              <a:ext cx="495300" cy="48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89311E-898E-4A0D-A4C4-37FF6B96D57F}"/>
              </a:ext>
            </a:extLst>
          </p:cNvPr>
          <p:cNvSpPr txBox="1"/>
          <p:nvPr/>
        </p:nvSpPr>
        <p:spPr>
          <a:xfrm>
            <a:off x="2858196" y="2867765"/>
            <a:ext cx="1613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/>
              <a:t>MC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21AFF19-6F8A-4535-A4AA-5AF5ADFD4FCD}"/>
              </a:ext>
            </a:extLst>
          </p:cNvPr>
          <p:cNvSpPr txBox="1"/>
          <p:nvPr/>
        </p:nvSpPr>
        <p:spPr>
          <a:xfrm>
            <a:off x="8488937" y="2843938"/>
            <a:ext cx="1613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/>
              <a:t>MA</a:t>
            </a:r>
          </a:p>
        </p:txBody>
      </p:sp>
    </p:spTree>
    <p:extLst>
      <p:ext uri="{BB962C8B-B14F-4D97-AF65-F5344CB8AC3E}">
        <p14:creationId xmlns:p14="http://schemas.microsoft.com/office/powerpoint/2010/main" val="123983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12516" y="150471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3934237" y="3429001"/>
            <a:ext cx="4276998" cy="3161436"/>
            <a:chOff x="2410237" y="3429001"/>
            <a:chExt cx="4276998" cy="31614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237" y="3429001"/>
              <a:ext cx="4188902" cy="3161436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877145" y="4824155"/>
              <a:ext cx="810090" cy="31503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80565" y="593686"/>
            <a:ext cx="7726742" cy="3195355"/>
            <a:chOff x="656565" y="593685"/>
            <a:chExt cx="7726742" cy="3195355"/>
          </a:xfrm>
        </p:grpSpPr>
        <p:grpSp>
          <p:nvGrpSpPr>
            <p:cNvPr id="7" name="Group 6"/>
            <p:cNvGrpSpPr/>
            <p:nvPr/>
          </p:nvGrpSpPr>
          <p:grpSpPr>
            <a:xfrm>
              <a:off x="656565" y="593685"/>
              <a:ext cx="7726742" cy="3195355"/>
              <a:chOff x="656565" y="593685"/>
              <a:chExt cx="7726742" cy="3195355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656565" y="593685"/>
                <a:ext cx="7726742" cy="3195355"/>
                <a:chOff x="836585" y="638690"/>
                <a:chExt cx="7182605" cy="2970330"/>
              </a:xfrm>
            </p:grpSpPr>
            <p:pic>
              <p:nvPicPr>
                <p:cNvPr id="13" name="Picture 12"/>
                <p:cNvPicPr/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3786"/>
                <a:stretch/>
              </p:blipFill>
              <p:spPr>
                <a:xfrm>
                  <a:off x="836585" y="842493"/>
                  <a:ext cx="7182605" cy="2766527"/>
                </a:xfrm>
                <a:prstGeom prst="rect">
                  <a:avLst/>
                </a:prstGeom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1871700" y="638690"/>
                  <a:ext cx="495055" cy="540060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46675" y="3066200"/>
                <a:ext cx="5715635" cy="54282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7"/>
            <p:cNvSpPr txBox="1"/>
            <p:nvPr/>
          </p:nvSpPr>
          <p:spPr bwMode="auto">
            <a:xfrm>
              <a:off x="985423" y="3064314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>
                  <a:solidFill>
                    <a:srgbClr val="3A2C88"/>
                  </a:solidFill>
                </a:rPr>
                <a:t>etapa</a:t>
              </a:r>
              <a:r>
                <a:rPr lang="en-GB" sz="1600" b="1" kern="0" dirty="0">
                  <a:solidFill>
                    <a:srgbClr val="3A2C88"/>
                  </a:solidFill>
                </a:rPr>
                <a:t> 1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individuales</a:t>
              </a:r>
              <a:r>
                <a:rPr lang="en-GB" sz="1600" kern="0" dirty="0"/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3176845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/>
                <a:t>etapa</a:t>
              </a:r>
              <a:r>
                <a:rPr lang="en-GB" sz="1600" b="1" kern="0" dirty="0"/>
                <a:t> 2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colectivas</a:t>
              </a:r>
              <a:r>
                <a:rPr lang="en-GB" sz="1600" kern="0" dirty="0"/>
                <a:t>)</a:t>
              </a: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5347394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>
                  <a:solidFill>
                    <a:srgbClr val="D33126"/>
                  </a:solidFill>
                </a:rPr>
                <a:t>etapa</a:t>
              </a:r>
              <a:r>
                <a:rPr lang="en-GB" sz="1600" b="1" kern="0" dirty="0">
                  <a:solidFill>
                    <a:srgbClr val="D33126"/>
                  </a:solidFill>
                </a:rPr>
                <a:t> 3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revisadas</a:t>
              </a:r>
              <a:r>
                <a:rPr lang="en-GB" sz="1600" kern="0" dirty="0"/>
                <a:t>)</a:t>
              </a:r>
            </a:p>
          </p:txBody>
        </p:sp>
      </p:grpSp>
      <p:sp>
        <p:nvSpPr>
          <p:cNvPr id="19" name="TextBox 18"/>
          <p:cNvSpPr txBox="1"/>
          <p:nvPr/>
        </p:nvSpPr>
        <p:spPr bwMode="auto">
          <a:xfrm>
            <a:off x="6433538" y="4779150"/>
            <a:ext cx="27453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1600" b="1" kern="0" dirty="0" err="1">
                <a:solidFill>
                  <a:srgbClr val="3A2C88"/>
                </a:solidFill>
              </a:rPr>
              <a:t>etapa</a:t>
            </a:r>
            <a:r>
              <a:rPr lang="en-GB" sz="1600" b="1" kern="0" dirty="0">
                <a:solidFill>
                  <a:srgbClr val="3A2C88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5630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12516" y="150471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638" y="112944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025" y="1321051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28" y="1857500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50" y="1799529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>
            <a:off x="1991544" y="5399928"/>
            <a:ext cx="8424936" cy="0"/>
          </a:xfrm>
          <a:prstGeom prst="straightConnector1">
            <a:avLst/>
          </a:prstGeom>
          <a:ln w="635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69" y="118762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550" y="112944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37" y="1321051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40" y="1857500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162" y="1799529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181" y="1187625"/>
            <a:ext cx="243019" cy="344843"/>
          </a:xfrm>
          <a:prstGeom prst="rect">
            <a:avLst/>
          </a:prstGeom>
          <a:noFill/>
          <a:ln>
            <a:noFill/>
          </a:ln>
          <a:effectLst>
            <a:glow rad="127000">
              <a:srgbClr val="4F81BD">
                <a:lumMod val="40000"/>
                <a:lumOff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4453278" y="810566"/>
            <a:ext cx="1260140" cy="1710655"/>
          </a:xfrm>
          <a:prstGeom prst="ellipse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5607006" y="810566"/>
            <a:ext cx="1260140" cy="1710655"/>
          </a:xfrm>
          <a:prstGeom prst="ellipse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2855640" y="1404284"/>
            <a:ext cx="12137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n </a:t>
            </a:r>
            <a:r>
              <a:rPr lang="en-GB" sz="2800" b="1" dirty="0"/>
              <a:t>= 10</a:t>
            </a:r>
          </a:p>
          <a:p>
            <a:r>
              <a:rPr lang="en-GB" sz="2800" b="1" i="1" dirty="0"/>
              <a:t>m</a:t>
            </a:r>
            <a:r>
              <a:rPr lang="en-GB" sz="2800" b="1" dirty="0"/>
              <a:t> =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90855" y="5759968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</a:rPr>
              <a:t>Espacio</a:t>
            </a:r>
            <a:r>
              <a:rPr lang="en-GB" b="1" dirty="0">
                <a:solidFill>
                  <a:srgbClr val="000000"/>
                </a:solidFill>
              </a:rPr>
              <a:t> de </a:t>
            </a:r>
            <a:r>
              <a:rPr lang="en-GB" b="1" dirty="0" err="1">
                <a:solidFill>
                  <a:srgbClr val="000000"/>
                </a:solidFill>
              </a:rPr>
              <a:t>opiniones</a:t>
            </a:r>
            <a:r>
              <a:rPr lang="en-GB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0" y="301403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B050"/>
                </a:solidFill>
              </a:rPr>
              <a:t>valor</a:t>
            </a:r>
            <a:r>
              <a:rPr lang="en-GB" b="1" dirty="0">
                <a:solidFill>
                  <a:srgbClr val="00B050"/>
                </a:solidFill>
              </a:rPr>
              <a:t> real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096000" y="2944030"/>
            <a:ext cx="0" cy="2645210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5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12516" y="150471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991544" y="5399928"/>
            <a:ext cx="8424936" cy="0"/>
          </a:xfrm>
          <a:prstGeom prst="straightConnector1">
            <a:avLst/>
          </a:prstGeom>
          <a:ln w="635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448914" y="2348881"/>
            <a:ext cx="2582029" cy="2973081"/>
            <a:chOff x="2924913" y="2348880"/>
            <a:chExt cx="2582029" cy="2973081"/>
          </a:xfrm>
        </p:grpSpPr>
        <p:pic>
          <p:nvPicPr>
            <p:cNvPr id="21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913" y="4977118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bg1">
                  <a:lumMod val="5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923" y="4976809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bg1">
                  <a:lumMod val="5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>
              <a:endCxn id="22" idx="0"/>
            </p:cNvCxnSpPr>
            <p:nvPr/>
          </p:nvCxnSpPr>
          <p:spPr>
            <a:xfrm>
              <a:off x="5038928" y="2348880"/>
              <a:ext cx="346505" cy="2627929"/>
            </a:xfrm>
            <a:prstGeom prst="line">
              <a:avLst/>
            </a:prstGeom>
            <a:ln w="25400">
              <a:solidFill>
                <a:srgbClr val="7030A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9" idx="4"/>
              <a:endCxn id="21" idx="0"/>
            </p:cNvCxnSpPr>
            <p:nvPr/>
          </p:nvCxnSpPr>
          <p:spPr>
            <a:xfrm flipH="1">
              <a:off x="3046423" y="2521220"/>
              <a:ext cx="512925" cy="2455898"/>
            </a:xfrm>
            <a:prstGeom prst="line">
              <a:avLst/>
            </a:prstGeom>
            <a:ln w="25400">
              <a:solidFill>
                <a:srgbClr val="FFC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453278" y="810566"/>
            <a:ext cx="2413868" cy="1710655"/>
            <a:chOff x="2929278" y="810565"/>
            <a:chExt cx="2413868" cy="1710655"/>
          </a:xfrm>
        </p:grpSpPr>
        <p:pic>
          <p:nvPicPr>
            <p:cNvPr id="6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637" y="1129444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rgbClr val="7030A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024" y="1321050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rgbClr val="7030A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127" y="1857499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rgbClr val="7030A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249" y="1799528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rgbClr val="7030A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7268" y="1187624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rgbClr val="7030A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549" y="1129444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rgbClr val="FFC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936" y="1321050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rgbClr val="FFC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1039" y="1857499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rgbClr val="FFC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161" y="1799528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rgbClr val="FFC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180" y="1187624"/>
              <a:ext cx="243019" cy="344843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rgbClr val="FFC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Oval 18"/>
            <p:cNvSpPr/>
            <p:nvPr/>
          </p:nvSpPr>
          <p:spPr>
            <a:xfrm>
              <a:off x="2929278" y="810565"/>
              <a:ext cx="1260140" cy="1710655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0" name="Oval 19"/>
            <p:cNvSpPr/>
            <p:nvPr/>
          </p:nvSpPr>
          <p:spPr>
            <a:xfrm>
              <a:off x="4083006" y="810565"/>
              <a:ext cx="1260140" cy="1710655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7" name="Speech Bubble: Oval 26"/>
            <p:cNvSpPr/>
            <p:nvPr/>
          </p:nvSpPr>
          <p:spPr>
            <a:xfrm>
              <a:off x="3461568" y="926484"/>
              <a:ext cx="376606" cy="271699"/>
            </a:xfrm>
            <a:prstGeom prst="wedgeEllipseCallout">
              <a:avLst>
                <a:gd name="adj1" fmla="val -50626"/>
                <a:gd name="adj2" fmla="val 5932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9" name="Speech Bubble: Oval 28"/>
            <p:cNvSpPr/>
            <p:nvPr/>
          </p:nvSpPr>
          <p:spPr>
            <a:xfrm flipH="1">
              <a:off x="2979629" y="1489997"/>
              <a:ext cx="376606" cy="271699"/>
            </a:xfrm>
            <a:prstGeom prst="wedgeEllipseCallout">
              <a:avLst>
                <a:gd name="adj1" fmla="val -50626"/>
                <a:gd name="adj2" fmla="val 5932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0" name="Speech Bubble: Oval 29"/>
            <p:cNvSpPr/>
            <p:nvPr/>
          </p:nvSpPr>
          <p:spPr>
            <a:xfrm>
              <a:off x="3715955" y="1538019"/>
              <a:ext cx="376606" cy="271699"/>
            </a:xfrm>
            <a:prstGeom prst="wedgeEllipseCallout">
              <a:avLst>
                <a:gd name="adj1" fmla="val -50626"/>
                <a:gd name="adj2" fmla="val 5932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1" name="Speech Bubble: Oval 30"/>
            <p:cNvSpPr/>
            <p:nvPr/>
          </p:nvSpPr>
          <p:spPr>
            <a:xfrm>
              <a:off x="4615296" y="897498"/>
              <a:ext cx="376606" cy="271699"/>
            </a:xfrm>
            <a:prstGeom prst="wedgeEllipseCallout">
              <a:avLst>
                <a:gd name="adj1" fmla="val -50626"/>
                <a:gd name="adj2" fmla="val 5932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2" name="Speech Bubble: Oval 31"/>
            <p:cNvSpPr/>
            <p:nvPr/>
          </p:nvSpPr>
          <p:spPr>
            <a:xfrm flipH="1">
              <a:off x="4147422" y="1538494"/>
              <a:ext cx="376606" cy="271699"/>
            </a:xfrm>
            <a:prstGeom prst="wedgeEllipseCallout">
              <a:avLst>
                <a:gd name="adj1" fmla="val -50626"/>
                <a:gd name="adj2" fmla="val 5932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3" name="Speech Bubble: Oval 32"/>
            <p:cNvSpPr/>
            <p:nvPr/>
          </p:nvSpPr>
          <p:spPr>
            <a:xfrm>
              <a:off x="4904850" y="1580854"/>
              <a:ext cx="376606" cy="271699"/>
            </a:xfrm>
            <a:prstGeom prst="wedgeEllipseCallout">
              <a:avLst>
                <a:gd name="adj1" fmla="val -50626"/>
                <a:gd name="adj2" fmla="val 5932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65930" y="2527302"/>
            <a:ext cx="753732" cy="3061939"/>
            <a:chOff x="3546726" y="2527301"/>
            <a:chExt cx="753732" cy="3061939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671900" y="2933945"/>
              <a:ext cx="0" cy="265529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546726" y="2527301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error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670016" y="2978950"/>
              <a:ext cx="4500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2855640" y="1404284"/>
            <a:ext cx="12137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n </a:t>
            </a:r>
            <a:r>
              <a:rPr lang="en-GB" sz="2800" b="1" dirty="0"/>
              <a:t>= 10</a:t>
            </a:r>
          </a:p>
          <a:p>
            <a:r>
              <a:rPr lang="en-GB" sz="2800" b="1" i="1" dirty="0"/>
              <a:t>m</a:t>
            </a:r>
            <a:r>
              <a:rPr lang="en-GB" sz="2800" b="1" dirty="0"/>
              <a:t> = 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90855" y="5759968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</a:rPr>
              <a:t>Espacio</a:t>
            </a:r>
            <a:r>
              <a:rPr lang="en-GB" b="1" dirty="0">
                <a:solidFill>
                  <a:srgbClr val="000000"/>
                </a:solidFill>
              </a:rPr>
              <a:t> de </a:t>
            </a:r>
            <a:r>
              <a:rPr lang="en-GB" b="1" dirty="0" err="1">
                <a:solidFill>
                  <a:srgbClr val="000000"/>
                </a:solidFill>
              </a:rPr>
              <a:t>opiniones</a:t>
            </a:r>
            <a:r>
              <a:rPr lang="en-GB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96000" y="301403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B050"/>
                </a:solidFill>
              </a:rPr>
              <a:t>valor</a:t>
            </a:r>
            <a:r>
              <a:rPr lang="en-GB" b="1" dirty="0">
                <a:solidFill>
                  <a:srgbClr val="00B050"/>
                </a:solidFill>
              </a:rPr>
              <a:t> real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6096000" y="2944030"/>
            <a:ext cx="0" cy="2645210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03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12516" y="150471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3934237" y="3642939"/>
            <a:ext cx="4276998" cy="3161436"/>
            <a:chOff x="2410237" y="3429001"/>
            <a:chExt cx="4276998" cy="31614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237" y="3429001"/>
              <a:ext cx="4188902" cy="3161436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877145" y="4824155"/>
              <a:ext cx="810090" cy="31503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19" name="TextBox 18"/>
          <p:cNvSpPr txBox="1"/>
          <p:nvPr/>
        </p:nvSpPr>
        <p:spPr bwMode="auto">
          <a:xfrm>
            <a:off x="6433538" y="4959170"/>
            <a:ext cx="27453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1600" b="1" kern="0" dirty="0" err="1">
                <a:solidFill>
                  <a:srgbClr val="3A2C88"/>
                </a:solidFill>
              </a:rPr>
              <a:t>etapa</a:t>
            </a:r>
            <a:r>
              <a:rPr lang="en-GB" sz="1600" b="1" kern="0" dirty="0">
                <a:solidFill>
                  <a:srgbClr val="3A2C88"/>
                </a:solidFill>
              </a:rPr>
              <a:t> 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0565" y="593685"/>
            <a:ext cx="7726742" cy="2976112"/>
            <a:chOff x="656565" y="812928"/>
            <a:chExt cx="7726742" cy="2976112"/>
          </a:xfrm>
        </p:grpSpPr>
        <p:grpSp>
          <p:nvGrpSpPr>
            <p:cNvPr id="16" name="Group 15"/>
            <p:cNvGrpSpPr/>
            <p:nvPr/>
          </p:nvGrpSpPr>
          <p:grpSpPr>
            <a:xfrm>
              <a:off x="656565" y="812928"/>
              <a:ext cx="7726742" cy="2976112"/>
              <a:chOff x="656565" y="812928"/>
              <a:chExt cx="7726742" cy="297611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656565" y="812928"/>
                <a:ext cx="7726742" cy="2976112"/>
                <a:chOff x="836585" y="842493"/>
                <a:chExt cx="7182605" cy="2766527"/>
              </a:xfrm>
            </p:grpSpPr>
            <p:pic>
              <p:nvPicPr>
                <p:cNvPr id="23" name="Picture 22"/>
                <p:cNvPicPr/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3786"/>
                <a:stretch/>
              </p:blipFill>
              <p:spPr>
                <a:xfrm>
                  <a:off x="836585" y="842493"/>
                  <a:ext cx="7182605" cy="2766527"/>
                </a:xfrm>
                <a:prstGeom prst="rect">
                  <a:avLst/>
                </a:prstGeom>
              </p:spPr>
            </p:pic>
            <p:sp>
              <p:nvSpPr>
                <p:cNvPr id="24" name="Rectangle 23"/>
                <p:cNvSpPr/>
                <p:nvPr/>
              </p:nvSpPr>
              <p:spPr>
                <a:xfrm>
                  <a:off x="1756969" y="842493"/>
                  <a:ext cx="495055" cy="540060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1646675" y="3066200"/>
                <a:ext cx="5715635" cy="54282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7" name="TextBox 16"/>
            <p:cNvSpPr txBox="1"/>
            <p:nvPr/>
          </p:nvSpPr>
          <p:spPr bwMode="auto">
            <a:xfrm>
              <a:off x="985423" y="3064314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>
                  <a:solidFill>
                    <a:srgbClr val="3A2C88"/>
                  </a:solidFill>
                </a:rPr>
                <a:t>etapa</a:t>
              </a:r>
              <a:r>
                <a:rPr lang="en-GB" sz="1600" b="1" kern="0" dirty="0">
                  <a:solidFill>
                    <a:srgbClr val="3A2C88"/>
                  </a:solidFill>
                </a:rPr>
                <a:t> 1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individuales</a:t>
              </a:r>
              <a:r>
                <a:rPr lang="en-GB" sz="1600" kern="0" dirty="0"/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176845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/>
                <a:t>etapa</a:t>
              </a:r>
              <a:r>
                <a:rPr lang="en-GB" sz="1600" b="1" kern="0" dirty="0"/>
                <a:t> 2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colectivas</a:t>
              </a:r>
              <a:r>
                <a:rPr lang="en-GB" sz="1600" kern="0" dirty="0"/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5347394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>
                  <a:solidFill>
                    <a:srgbClr val="D33126"/>
                  </a:solidFill>
                </a:rPr>
                <a:t>etapa</a:t>
              </a:r>
              <a:r>
                <a:rPr lang="en-GB" sz="1600" b="1" kern="0" dirty="0">
                  <a:solidFill>
                    <a:srgbClr val="D33126"/>
                  </a:solidFill>
                </a:rPr>
                <a:t> 3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revisadas</a:t>
              </a:r>
              <a:r>
                <a:rPr lang="en-GB" sz="1600" kern="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9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2180565" y="593685"/>
            <a:ext cx="7726742" cy="2976112"/>
            <a:chOff x="656565" y="812928"/>
            <a:chExt cx="7726742" cy="2976112"/>
          </a:xfrm>
        </p:grpSpPr>
        <p:grpSp>
          <p:nvGrpSpPr>
            <p:cNvPr id="9" name="Group 8"/>
            <p:cNvGrpSpPr/>
            <p:nvPr/>
          </p:nvGrpSpPr>
          <p:grpSpPr>
            <a:xfrm>
              <a:off x="656565" y="812928"/>
              <a:ext cx="7726742" cy="2976112"/>
              <a:chOff x="656565" y="812928"/>
              <a:chExt cx="7726742" cy="297611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56565" y="812928"/>
                <a:ext cx="7726742" cy="2976112"/>
                <a:chOff x="836585" y="842493"/>
                <a:chExt cx="7182605" cy="2766527"/>
              </a:xfrm>
            </p:grpSpPr>
            <p:pic>
              <p:nvPicPr>
                <p:cNvPr id="16" name="Picture 15"/>
                <p:cNvPicPr/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3786"/>
                <a:stretch/>
              </p:blipFill>
              <p:spPr>
                <a:xfrm>
                  <a:off x="836585" y="842493"/>
                  <a:ext cx="7182605" cy="2766527"/>
                </a:xfrm>
                <a:prstGeom prst="rect">
                  <a:avLst/>
                </a:prstGeom>
              </p:spPr>
            </p:pic>
            <p:sp>
              <p:nvSpPr>
                <p:cNvPr id="19" name="Rectangle 18"/>
                <p:cNvSpPr/>
                <p:nvPr/>
              </p:nvSpPr>
              <p:spPr>
                <a:xfrm>
                  <a:off x="1756969" y="842493"/>
                  <a:ext cx="495055" cy="540060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1646675" y="3066200"/>
                <a:ext cx="5715635" cy="54282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/>
            <p:cNvSpPr txBox="1"/>
            <p:nvPr/>
          </p:nvSpPr>
          <p:spPr bwMode="auto">
            <a:xfrm>
              <a:off x="985423" y="3064314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>
                  <a:solidFill>
                    <a:srgbClr val="3A2C88"/>
                  </a:solidFill>
                </a:rPr>
                <a:t>etapa</a:t>
              </a:r>
              <a:r>
                <a:rPr lang="en-GB" sz="1600" b="1" kern="0" dirty="0">
                  <a:solidFill>
                    <a:srgbClr val="3A2C88"/>
                  </a:solidFill>
                </a:rPr>
                <a:t> 1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individuales</a:t>
              </a:r>
              <a:r>
                <a:rPr lang="en-GB" sz="1600" kern="0" dirty="0"/>
                <a:t>)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3176845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/>
                <a:t>etapa</a:t>
              </a:r>
              <a:r>
                <a:rPr lang="en-GB" sz="1600" b="1" kern="0" dirty="0"/>
                <a:t> 2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colectivas</a:t>
              </a:r>
              <a:r>
                <a:rPr lang="en-GB" sz="1600" kern="0" dirty="0"/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347394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>
                  <a:solidFill>
                    <a:srgbClr val="D33126"/>
                  </a:solidFill>
                </a:rPr>
                <a:t>etapa</a:t>
              </a:r>
              <a:r>
                <a:rPr lang="en-GB" sz="1600" b="1" kern="0" dirty="0">
                  <a:solidFill>
                    <a:srgbClr val="D33126"/>
                  </a:solidFill>
                </a:rPr>
                <a:t> 3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revisadas</a:t>
              </a:r>
              <a:r>
                <a:rPr lang="en-GB" sz="1600" kern="0" dirty="0"/>
                <a:t>)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713" y="3429001"/>
            <a:ext cx="4192337" cy="31614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37" y="3429001"/>
            <a:ext cx="4188902" cy="31614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35761" y="3642941"/>
            <a:ext cx="4275475" cy="3161435"/>
            <a:chOff x="2411760" y="3642940"/>
            <a:chExt cx="4275475" cy="31614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3642940"/>
              <a:ext cx="4185465" cy="316143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832140" y="5004175"/>
              <a:ext cx="855095" cy="112512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0" name="TextBox 19"/>
          <p:cNvSpPr txBox="1"/>
          <p:nvPr/>
        </p:nvSpPr>
        <p:spPr bwMode="auto">
          <a:xfrm>
            <a:off x="6433538" y="4959170"/>
            <a:ext cx="27453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1600" b="1" kern="0" dirty="0" err="1">
                <a:solidFill>
                  <a:srgbClr val="3A2C88"/>
                </a:solidFill>
              </a:rPr>
              <a:t>etapa</a:t>
            </a:r>
            <a:r>
              <a:rPr lang="en-GB" sz="1600" b="1" kern="0" dirty="0">
                <a:solidFill>
                  <a:srgbClr val="3A2C88"/>
                </a:solidFill>
              </a:rPr>
              <a:t> 1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6411036" y="5835751"/>
            <a:ext cx="27453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1600" b="1" kern="0" dirty="0" err="1"/>
              <a:t>etapa</a:t>
            </a:r>
            <a:r>
              <a:rPr lang="en-GB" sz="1600" b="1" kern="0" dirty="0"/>
              <a:t>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890756" y="5049180"/>
            <a:ext cx="45719" cy="90010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3895110" y="4729330"/>
            <a:ext cx="45719" cy="90010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68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2180565" y="593685"/>
            <a:ext cx="7726742" cy="2976112"/>
            <a:chOff x="656565" y="812928"/>
            <a:chExt cx="7726742" cy="2976112"/>
          </a:xfrm>
        </p:grpSpPr>
        <p:grpSp>
          <p:nvGrpSpPr>
            <p:cNvPr id="9" name="Group 8"/>
            <p:cNvGrpSpPr/>
            <p:nvPr/>
          </p:nvGrpSpPr>
          <p:grpSpPr>
            <a:xfrm>
              <a:off x="656565" y="812928"/>
              <a:ext cx="7726742" cy="2976112"/>
              <a:chOff x="656565" y="812928"/>
              <a:chExt cx="7726742" cy="297611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56565" y="812928"/>
                <a:ext cx="7726742" cy="2976112"/>
                <a:chOff x="836585" y="842493"/>
                <a:chExt cx="7182605" cy="2766527"/>
              </a:xfrm>
            </p:grpSpPr>
            <p:pic>
              <p:nvPicPr>
                <p:cNvPr id="16" name="Picture 15"/>
                <p:cNvPicPr/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3786"/>
                <a:stretch/>
              </p:blipFill>
              <p:spPr>
                <a:xfrm>
                  <a:off x="836585" y="842493"/>
                  <a:ext cx="7182605" cy="2766527"/>
                </a:xfrm>
                <a:prstGeom prst="rect">
                  <a:avLst/>
                </a:prstGeom>
              </p:spPr>
            </p:pic>
            <p:sp>
              <p:nvSpPr>
                <p:cNvPr id="19" name="Rectangle 18"/>
                <p:cNvSpPr/>
                <p:nvPr/>
              </p:nvSpPr>
              <p:spPr>
                <a:xfrm>
                  <a:off x="1756969" y="842493"/>
                  <a:ext cx="495055" cy="540060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1646675" y="3066200"/>
                <a:ext cx="5715635" cy="54282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/>
            <p:cNvSpPr txBox="1"/>
            <p:nvPr/>
          </p:nvSpPr>
          <p:spPr bwMode="auto">
            <a:xfrm>
              <a:off x="985423" y="3064314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>
                  <a:solidFill>
                    <a:srgbClr val="3A2C88"/>
                  </a:solidFill>
                </a:rPr>
                <a:t>etapa</a:t>
              </a:r>
              <a:r>
                <a:rPr lang="en-GB" sz="1600" b="1" kern="0" dirty="0">
                  <a:solidFill>
                    <a:srgbClr val="3A2C88"/>
                  </a:solidFill>
                </a:rPr>
                <a:t> 1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individuales</a:t>
              </a:r>
              <a:r>
                <a:rPr lang="en-GB" sz="1600" kern="0" dirty="0"/>
                <a:t>)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3176845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/>
                <a:t>etapa</a:t>
              </a:r>
              <a:r>
                <a:rPr lang="en-GB" sz="1600" b="1" kern="0" dirty="0"/>
                <a:t> 2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colectivas</a:t>
              </a:r>
              <a:r>
                <a:rPr lang="en-GB" sz="1600" kern="0" dirty="0"/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347394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lang="en-GB" sz="1600" b="1" kern="0" dirty="0" err="1">
                  <a:solidFill>
                    <a:srgbClr val="D33126"/>
                  </a:solidFill>
                </a:rPr>
                <a:t>etapa</a:t>
              </a:r>
              <a:r>
                <a:rPr lang="en-GB" sz="1600" b="1" kern="0" dirty="0">
                  <a:solidFill>
                    <a:srgbClr val="D33126"/>
                  </a:solidFill>
                </a:rPr>
                <a:t> 3</a:t>
              </a:r>
            </a:p>
            <a:p>
              <a:pPr algn="ctr" eaLnBrk="1" hangingPunct="1"/>
              <a:r>
                <a:rPr lang="en-GB" sz="1600" kern="0" dirty="0"/>
                <a:t>(</a:t>
              </a:r>
              <a:r>
                <a:rPr lang="en-GB" sz="1600" kern="0" dirty="0" err="1"/>
                <a:t>respuestas</a:t>
              </a:r>
              <a:r>
                <a:rPr lang="en-GB" sz="1600" kern="0" dirty="0"/>
                <a:t> </a:t>
              </a:r>
              <a:r>
                <a:rPr lang="en-GB" sz="1600" kern="0" dirty="0" err="1"/>
                <a:t>revisadas</a:t>
              </a:r>
              <a:r>
                <a:rPr lang="en-GB" sz="1600" kern="0" dirty="0"/>
                <a:t>)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7" t="55271"/>
          <a:stretch/>
        </p:blipFill>
        <p:spPr>
          <a:xfrm>
            <a:off x="3877518" y="3622875"/>
            <a:ext cx="3914563" cy="303256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 bwMode="auto">
          <a:xfrm>
            <a:off x="8459312" y="4285897"/>
            <a:ext cx="326584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2400" b="0" kern="0" dirty="0" err="1">
                <a:latin typeface="+mn-lt"/>
              </a:rPr>
              <a:t>promediar</a:t>
            </a:r>
            <a:r>
              <a:rPr lang="en-GB" sz="2400" b="0" kern="0" dirty="0">
                <a:latin typeface="+mn-lt"/>
              </a:rPr>
              <a:t> </a:t>
            </a:r>
            <a:r>
              <a:rPr lang="en-GB" sz="2400" b="0" kern="0" dirty="0" err="1">
                <a:latin typeface="+mn-lt"/>
              </a:rPr>
              <a:t>cuatro</a:t>
            </a:r>
            <a:r>
              <a:rPr lang="en-GB" sz="2400" b="0" kern="0" dirty="0">
                <a:latin typeface="+mn-lt"/>
              </a:rPr>
              <a:t> </a:t>
            </a:r>
            <a:r>
              <a:rPr lang="en-GB" sz="2400" b="0" kern="0" dirty="0" err="1">
                <a:latin typeface="+mn-lt"/>
              </a:rPr>
              <a:t>decisiones</a:t>
            </a:r>
            <a:r>
              <a:rPr lang="en-GB" sz="2400" b="0" kern="0" dirty="0">
                <a:latin typeface="+mn-lt"/>
              </a:rPr>
              <a:t> </a:t>
            </a:r>
            <a:r>
              <a:rPr lang="en-GB" sz="2400" b="0" kern="0" dirty="0" err="1">
                <a:latin typeface="+mn-lt"/>
              </a:rPr>
              <a:t>colectivas</a:t>
            </a:r>
            <a:r>
              <a:rPr lang="en-GB" sz="2400" b="0" kern="0" dirty="0">
                <a:latin typeface="+mn-lt"/>
              </a:rPr>
              <a:t> </a:t>
            </a:r>
          </a:p>
          <a:p>
            <a:pPr algn="ctr" eaLnBrk="1" hangingPunct="1"/>
            <a:r>
              <a:rPr lang="en-GB" sz="2400" b="0" kern="0" dirty="0" err="1">
                <a:latin typeface="+mn-lt"/>
              </a:rPr>
              <a:t>es</a:t>
            </a:r>
            <a:r>
              <a:rPr lang="en-GB" sz="2400" b="0" kern="0" dirty="0">
                <a:latin typeface="+mn-lt"/>
              </a:rPr>
              <a:t> </a:t>
            </a:r>
            <a:r>
              <a:rPr lang="en-GB" sz="2400" b="0" kern="0" dirty="0" err="1">
                <a:latin typeface="+mn-lt"/>
              </a:rPr>
              <a:t>mejor</a:t>
            </a:r>
            <a:r>
              <a:rPr lang="en-GB" sz="2400" b="0" kern="0" dirty="0">
                <a:latin typeface="+mn-lt"/>
              </a:rPr>
              <a:t> que </a:t>
            </a:r>
            <a:r>
              <a:rPr lang="en-GB" sz="2400" b="0" kern="0" dirty="0" err="1">
                <a:latin typeface="+mn-lt"/>
              </a:rPr>
              <a:t>promediar</a:t>
            </a:r>
            <a:r>
              <a:rPr lang="en-GB" sz="2400" b="0" kern="0" dirty="0">
                <a:latin typeface="+mn-lt"/>
              </a:rPr>
              <a:t> mil </a:t>
            </a:r>
            <a:r>
              <a:rPr lang="en-GB" sz="2400" b="0" kern="0" dirty="0" err="1">
                <a:latin typeface="+mn-lt"/>
              </a:rPr>
              <a:t>individuales</a:t>
            </a:r>
            <a:endParaRPr lang="en-GB" sz="2400" b="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80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3932712" y="3642941"/>
            <a:ext cx="4413538" cy="3161434"/>
            <a:chOff x="2408712" y="3642941"/>
            <a:chExt cx="4413538" cy="3161434"/>
          </a:xfrm>
        </p:grpSpPr>
        <p:grpSp>
          <p:nvGrpSpPr>
            <p:cNvPr id="5" name="Group 4"/>
            <p:cNvGrpSpPr/>
            <p:nvPr/>
          </p:nvGrpSpPr>
          <p:grpSpPr>
            <a:xfrm>
              <a:off x="2408712" y="3642941"/>
              <a:ext cx="4413538" cy="3161434"/>
              <a:chOff x="2408712" y="3642941"/>
              <a:chExt cx="4413538" cy="316143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8712" y="3642941"/>
                <a:ext cx="4192337" cy="3161434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5832140" y="4914165"/>
                <a:ext cx="990110" cy="1305145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6057165" y="6129300"/>
              <a:ext cx="225025" cy="27003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6501046" y="4959170"/>
            <a:ext cx="27453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GB" sz="1600" b="1" kern="0" dirty="0" err="1">
                <a:solidFill>
                  <a:srgbClr val="3A2C88"/>
                </a:solidFill>
              </a:rPr>
              <a:t>etapa</a:t>
            </a:r>
            <a:r>
              <a:rPr lang="en-GB" sz="1600" b="1" kern="0" dirty="0">
                <a:solidFill>
                  <a:srgbClr val="3A2C88"/>
                </a:solidFill>
              </a:rPr>
              <a:t> 1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6501046" y="5835751"/>
            <a:ext cx="27453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GB" sz="1600" b="1" kern="0" dirty="0" err="1">
                <a:solidFill>
                  <a:srgbClr val="000000"/>
                </a:solidFill>
              </a:rPr>
              <a:t>etapa</a:t>
            </a:r>
            <a:r>
              <a:rPr lang="en-GB" sz="1600" b="1" kern="0" dirty="0">
                <a:solidFill>
                  <a:srgbClr val="000000"/>
                </a:solidFill>
              </a:rPr>
              <a:t> 2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6501046" y="6060776"/>
            <a:ext cx="27453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GB" sz="1600" b="1" kern="0" dirty="0" err="1">
                <a:solidFill>
                  <a:srgbClr val="D33126"/>
                </a:solidFill>
              </a:rPr>
              <a:t>etapa</a:t>
            </a:r>
            <a:r>
              <a:rPr lang="en-GB" sz="1600" b="1" kern="0" dirty="0">
                <a:solidFill>
                  <a:srgbClr val="D33126"/>
                </a:solidFill>
              </a:rPr>
              <a:t> 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180565" y="593685"/>
            <a:ext cx="7726742" cy="2976112"/>
            <a:chOff x="656565" y="812928"/>
            <a:chExt cx="7726742" cy="2976112"/>
          </a:xfrm>
        </p:grpSpPr>
        <p:grpSp>
          <p:nvGrpSpPr>
            <p:cNvPr id="16" name="Group 15"/>
            <p:cNvGrpSpPr/>
            <p:nvPr/>
          </p:nvGrpSpPr>
          <p:grpSpPr>
            <a:xfrm>
              <a:off x="656565" y="812928"/>
              <a:ext cx="7726742" cy="2976112"/>
              <a:chOff x="656565" y="812928"/>
              <a:chExt cx="7726742" cy="2976112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56565" y="812928"/>
                <a:ext cx="7726742" cy="2976112"/>
                <a:chOff x="836585" y="842493"/>
                <a:chExt cx="7182605" cy="2766527"/>
              </a:xfrm>
            </p:grpSpPr>
            <p:pic>
              <p:nvPicPr>
                <p:cNvPr id="24" name="Picture 23"/>
                <p:cNvPicPr/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3786"/>
                <a:stretch/>
              </p:blipFill>
              <p:spPr>
                <a:xfrm>
                  <a:off x="836585" y="842493"/>
                  <a:ext cx="7182605" cy="2766527"/>
                </a:xfrm>
                <a:prstGeom prst="rect">
                  <a:avLst/>
                </a:prstGeom>
              </p:spPr>
            </p:pic>
            <p:sp>
              <p:nvSpPr>
                <p:cNvPr id="25" name="Rectangle 24"/>
                <p:cNvSpPr/>
                <p:nvPr/>
              </p:nvSpPr>
              <p:spPr>
                <a:xfrm>
                  <a:off x="1756969" y="842493"/>
                  <a:ext cx="495055" cy="540060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1646675" y="3066200"/>
                <a:ext cx="5715635" cy="54282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 bwMode="auto">
            <a:xfrm>
              <a:off x="985423" y="3064314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kern="0" dirty="0" err="1">
                  <a:solidFill>
                    <a:srgbClr val="3A2C88"/>
                  </a:solidFill>
                </a:rPr>
                <a:t>etapa</a:t>
              </a:r>
              <a:r>
                <a:rPr lang="en-GB" sz="1600" b="1" kern="0" dirty="0">
                  <a:solidFill>
                    <a:srgbClr val="3A2C88"/>
                  </a:solidFill>
                </a:rPr>
                <a:t> 1</a:t>
              </a:r>
            </a:p>
            <a:p>
              <a:pPr algn="ctr"/>
              <a:r>
                <a:rPr lang="en-GB" sz="1600" kern="0" dirty="0">
                  <a:solidFill>
                    <a:srgbClr val="000000"/>
                  </a:solidFill>
                </a:rPr>
                <a:t>(</a:t>
              </a:r>
              <a:r>
                <a:rPr lang="en-GB" sz="1600" kern="0" dirty="0" err="1">
                  <a:solidFill>
                    <a:srgbClr val="000000"/>
                  </a:solidFill>
                </a:rPr>
                <a:t>respuestas</a:t>
              </a:r>
              <a:r>
                <a:rPr lang="en-GB" sz="1600" kern="0" dirty="0">
                  <a:solidFill>
                    <a:srgbClr val="000000"/>
                  </a:solidFill>
                </a:rPr>
                <a:t> </a:t>
              </a:r>
              <a:r>
                <a:rPr lang="en-GB" sz="1600" kern="0" dirty="0" err="1">
                  <a:solidFill>
                    <a:srgbClr val="000000"/>
                  </a:solidFill>
                </a:rPr>
                <a:t>individuales</a:t>
              </a:r>
              <a:r>
                <a:rPr lang="en-GB" sz="1600" kern="0" dirty="0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3176845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kern="0" dirty="0" err="1">
                  <a:solidFill>
                    <a:srgbClr val="000000"/>
                  </a:solidFill>
                </a:rPr>
                <a:t>etapa</a:t>
              </a:r>
              <a:r>
                <a:rPr lang="en-GB" sz="1600" b="1" kern="0" dirty="0">
                  <a:solidFill>
                    <a:srgbClr val="000000"/>
                  </a:solidFill>
                </a:rPr>
                <a:t> 2</a:t>
              </a:r>
            </a:p>
            <a:p>
              <a:pPr algn="ctr"/>
              <a:r>
                <a:rPr lang="en-GB" sz="1600" kern="0" dirty="0">
                  <a:solidFill>
                    <a:srgbClr val="000000"/>
                  </a:solidFill>
                </a:rPr>
                <a:t>(</a:t>
              </a:r>
              <a:r>
                <a:rPr lang="en-GB" sz="1600" kern="0" dirty="0" err="1">
                  <a:solidFill>
                    <a:srgbClr val="000000"/>
                  </a:solidFill>
                </a:rPr>
                <a:t>respuestas</a:t>
              </a:r>
              <a:r>
                <a:rPr lang="en-GB" sz="1600" kern="0" dirty="0">
                  <a:solidFill>
                    <a:srgbClr val="000000"/>
                  </a:solidFill>
                </a:rPr>
                <a:t> </a:t>
              </a:r>
              <a:r>
                <a:rPr lang="en-GB" sz="1600" kern="0" dirty="0" err="1">
                  <a:solidFill>
                    <a:srgbClr val="000000"/>
                  </a:solidFill>
                </a:rPr>
                <a:t>colectivas</a:t>
              </a:r>
              <a:r>
                <a:rPr lang="en-GB" sz="1600" kern="0" dirty="0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5347394" y="3063323"/>
              <a:ext cx="274530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kern="0" dirty="0" err="1">
                  <a:solidFill>
                    <a:srgbClr val="D33126"/>
                  </a:solidFill>
                </a:rPr>
                <a:t>etapa</a:t>
              </a:r>
              <a:r>
                <a:rPr lang="en-GB" sz="1600" b="1" kern="0" dirty="0">
                  <a:solidFill>
                    <a:srgbClr val="D33126"/>
                  </a:solidFill>
                </a:rPr>
                <a:t> 3</a:t>
              </a:r>
            </a:p>
            <a:p>
              <a:pPr algn="ctr"/>
              <a:r>
                <a:rPr lang="en-GB" sz="1600" kern="0" dirty="0">
                  <a:solidFill>
                    <a:srgbClr val="000000"/>
                  </a:solidFill>
                </a:rPr>
                <a:t>(</a:t>
              </a:r>
              <a:r>
                <a:rPr lang="en-GB" sz="1600" kern="0" dirty="0" err="1">
                  <a:solidFill>
                    <a:srgbClr val="000000"/>
                  </a:solidFill>
                </a:rPr>
                <a:t>respuestas</a:t>
              </a:r>
              <a:r>
                <a:rPr lang="en-GB" sz="1600" kern="0" dirty="0">
                  <a:solidFill>
                    <a:srgbClr val="000000"/>
                  </a:solidFill>
                </a:rPr>
                <a:t> </a:t>
              </a:r>
              <a:r>
                <a:rPr lang="en-GB" sz="1600" kern="0" dirty="0" err="1">
                  <a:solidFill>
                    <a:srgbClr val="000000"/>
                  </a:solidFill>
                </a:rPr>
                <a:t>revisadas</a:t>
              </a:r>
              <a:r>
                <a:rPr lang="en-GB" sz="1600" kern="0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0" y="-381740"/>
            <a:ext cx="12192000" cy="932156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70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0" y="-381740"/>
            <a:ext cx="12192000" cy="932156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4171" y="184403"/>
            <a:ext cx="10632167" cy="3198877"/>
            <a:chOff x="1833372" y="458723"/>
            <a:chExt cx="8606028" cy="25892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298"/>
            <a:stretch/>
          </p:blipFill>
          <p:spPr>
            <a:xfrm>
              <a:off x="1833372" y="458723"/>
              <a:ext cx="8606028" cy="258927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935480" y="609600"/>
              <a:ext cx="899160" cy="41148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975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0" y="-381740"/>
            <a:ext cx="12192000" cy="932156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4171" y="184403"/>
            <a:ext cx="10632167" cy="3198877"/>
            <a:chOff x="1833372" y="458723"/>
            <a:chExt cx="8606028" cy="25892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298"/>
            <a:stretch/>
          </p:blipFill>
          <p:spPr>
            <a:xfrm>
              <a:off x="1833372" y="458723"/>
              <a:ext cx="8606028" cy="258927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935480" y="609600"/>
              <a:ext cx="899160" cy="41148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7" t="41912" r="44020" b="32032"/>
          <a:stretch/>
        </p:blipFill>
        <p:spPr>
          <a:xfrm>
            <a:off x="224803" y="3761773"/>
            <a:ext cx="7206696" cy="254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0" y="-381740"/>
            <a:ext cx="12192000" cy="932156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4171" y="184403"/>
            <a:ext cx="10632167" cy="3198877"/>
            <a:chOff x="1833372" y="458723"/>
            <a:chExt cx="8606028" cy="25892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298"/>
            <a:stretch/>
          </p:blipFill>
          <p:spPr>
            <a:xfrm>
              <a:off x="1833372" y="458723"/>
              <a:ext cx="8606028" cy="258927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935480" y="609600"/>
              <a:ext cx="899160" cy="41148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0631" y="3594049"/>
            <a:ext cx="6256725" cy="2935706"/>
            <a:chOff x="-3677647" y="3617495"/>
            <a:chExt cx="6256725" cy="2935706"/>
          </a:xfrm>
        </p:grpSpPr>
        <p:grpSp>
          <p:nvGrpSpPr>
            <p:cNvPr id="6" name="Group 5"/>
            <p:cNvGrpSpPr/>
            <p:nvPr/>
          </p:nvGrpSpPr>
          <p:grpSpPr>
            <a:xfrm>
              <a:off x="-3677647" y="3617495"/>
              <a:ext cx="6256725" cy="2935706"/>
              <a:chOff x="1833373" y="2817217"/>
              <a:chExt cx="5064400" cy="237625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867" t="67284" r="44020" b="-1273"/>
              <a:stretch/>
            </p:blipFill>
            <p:spPr>
              <a:xfrm>
                <a:off x="1833373" y="2859168"/>
                <a:ext cx="5064400" cy="2334306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890919" y="2817217"/>
                <a:ext cx="899160" cy="41148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-555426" y="3751384"/>
              <a:ext cx="1110852" cy="37313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283569" y="5486400"/>
            <a:ext cx="8909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 bwMode="auto">
          <a:xfrm>
            <a:off x="7186097" y="5026678"/>
            <a:ext cx="29533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2400" b="0" kern="0" dirty="0" err="1">
                <a:latin typeface="+mn-lt"/>
              </a:rPr>
              <a:t>aumentó</a:t>
            </a:r>
            <a:r>
              <a:rPr lang="en-GB" sz="2400" b="0" kern="0" dirty="0">
                <a:latin typeface="+mn-lt"/>
              </a:rPr>
              <a:t> la </a:t>
            </a:r>
            <a:r>
              <a:rPr lang="en-GB" sz="2400" b="0" kern="0" dirty="0" err="1">
                <a:latin typeface="+mn-lt"/>
              </a:rPr>
              <a:t>varianza</a:t>
            </a:r>
            <a:r>
              <a:rPr lang="en-GB" sz="2400" b="0" kern="0" dirty="0">
                <a:latin typeface="+mn-lt"/>
              </a:rPr>
              <a:t> ENTRE </a:t>
            </a:r>
            <a:r>
              <a:rPr lang="en-GB" sz="2400" b="0" kern="0" dirty="0" err="1">
                <a:latin typeface="+mn-lt"/>
              </a:rPr>
              <a:t>grupos</a:t>
            </a:r>
            <a:endParaRPr lang="en-GB" sz="2400" b="0" kern="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529319" y="2765309"/>
            <a:ext cx="32787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2400" b="0" kern="0" dirty="0" err="1">
                <a:latin typeface="+mn-lt"/>
              </a:rPr>
              <a:t>disminuyó</a:t>
            </a:r>
            <a:r>
              <a:rPr lang="en-GB" sz="2400" b="0" kern="0" dirty="0">
                <a:latin typeface="+mn-lt"/>
              </a:rPr>
              <a:t> la </a:t>
            </a:r>
            <a:r>
              <a:rPr lang="en-GB" sz="2400" b="0" kern="0" dirty="0" err="1">
                <a:latin typeface="+mn-lt"/>
              </a:rPr>
              <a:t>varianza</a:t>
            </a:r>
            <a:r>
              <a:rPr lang="en-GB" sz="2400" b="0" kern="0" dirty="0">
                <a:latin typeface="+mn-lt"/>
              </a:rPr>
              <a:t> DENTRO de </a:t>
            </a:r>
            <a:r>
              <a:rPr lang="en-GB" sz="2400" b="0" kern="0" dirty="0" err="1">
                <a:latin typeface="+mn-lt"/>
              </a:rPr>
              <a:t>cada</a:t>
            </a:r>
            <a:r>
              <a:rPr lang="en-GB" sz="2400" b="0" kern="0" dirty="0">
                <a:latin typeface="+mn-lt"/>
              </a:rPr>
              <a:t> </a:t>
            </a:r>
            <a:r>
              <a:rPr lang="en-GB" sz="2400" b="0" kern="0" dirty="0" err="1">
                <a:latin typeface="+mn-lt"/>
              </a:rPr>
              <a:t>crupo</a:t>
            </a:r>
            <a:endParaRPr lang="en-GB" sz="2400" b="0" kern="0" dirty="0"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016369" y="3868615"/>
            <a:ext cx="0" cy="679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9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665480" y="265369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/>
              <a:t>manadas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12465" y="3174999"/>
            <a:ext cx="5308070" cy="3423921"/>
            <a:chOff x="6025474" y="2336799"/>
            <a:chExt cx="5308070" cy="3423921"/>
          </a:xfrm>
        </p:grpSpPr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15" r="11415"/>
            <a:stretch/>
          </p:blipFill>
          <p:spPr bwMode="auto">
            <a:xfrm>
              <a:off x="9218646" y="2974694"/>
              <a:ext cx="1977033" cy="146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6025474" y="3144376"/>
              <a:ext cx="3211124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kern="0" dirty="0"/>
                <a:t>Rational theories of </a:t>
              </a:r>
            </a:p>
            <a:p>
              <a:pPr algn="ctr"/>
              <a:r>
                <a:rPr lang="en-GB" kern="0" dirty="0"/>
                <a:t>Information cascades (</a:t>
              </a:r>
              <a:r>
                <a:rPr lang="en-GB" kern="0" dirty="0" err="1"/>
                <a:t>Bikhchandani</a:t>
              </a:r>
              <a:r>
                <a:rPr lang="en-GB" kern="0" dirty="0"/>
                <a:t> et al., 1992)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032340" y="2336799"/>
              <a:ext cx="5301204" cy="3423921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30051" y="2426054"/>
              <a:ext cx="4155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 err="1"/>
                <a:t>Manadas</a:t>
              </a:r>
              <a:r>
                <a:rPr lang="en-GB" sz="2000" b="1" dirty="0"/>
                <a:t> </a:t>
              </a:r>
              <a:r>
                <a:rPr lang="en-GB" sz="2000" b="1" dirty="0" err="1"/>
                <a:t>racionales</a:t>
              </a:r>
              <a:endParaRPr lang="en-GB" sz="2000" b="1" dirty="0"/>
            </a:p>
          </p:txBody>
        </p:sp>
      </p:grpSp>
      <p:sp>
        <p:nvSpPr>
          <p:cNvPr id="24" name="TextBox 23"/>
          <p:cNvSpPr txBox="1"/>
          <p:nvPr/>
        </p:nvSpPr>
        <p:spPr bwMode="auto">
          <a:xfrm>
            <a:off x="0" y="1538274"/>
            <a:ext cx="12191999" cy="99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 err="1"/>
              <a:t>Existen</a:t>
            </a:r>
            <a:r>
              <a:rPr lang="en-GB" sz="2400" kern="0" dirty="0"/>
              <a:t> </a:t>
            </a:r>
            <a:r>
              <a:rPr lang="en-GB" sz="2400" kern="0" dirty="0" err="1"/>
              <a:t>motivos</a:t>
            </a:r>
            <a:r>
              <a:rPr lang="en-GB" sz="2400" kern="0" dirty="0"/>
              <a:t> </a:t>
            </a:r>
            <a:r>
              <a:rPr lang="en-GB" sz="2400" kern="0" dirty="0" err="1"/>
              <a:t>racionales</a:t>
            </a:r>
            <a:r>
              <a:rPr lang="en-GB" sz="2400" kern="0" dirty="0"/>
              <a:t> para el </a:t>
            </a:r>
            <a:r>
              <a:rPr lang="en-GB" sz="2400" kern="0" dirty="0" err="1"/>
              <a:t>comportamiento</a:t>
            </a:r>
            <a:r>
              <a:rPr lang="en-GB" sz="2400" kern="0" dirty="0"/>
              <a:t> </a:t>
            </a:r>
            <a:r>
              <a:rPr lang="en-GB" sz="2400" kern="0" dirty="0" err="1"/>
              <a:t>en</a:t>
            </a:r>
            <a:r>
              <a:rPr lang="en-GB" sz="2400" kern="0" dirty="0"/>
              <a:t> </a:t>
            </a:r>
            <a:r>
              <a:rPr lang="en-GB" sz="2400" kern="0" dirty="0" err="1"/>
              <a:t>manada</a:t>
            </a:r>
            <a:r>
              <a:rPr lang="en-GB" sz="2400" kern="0" dirty="0"/>
              <a:t>…</a:t>
            </a:r>
          </a:p>
        </p:txBody>
      </p:sp>
      <p:pic>
        <p:nvPicPr>
          <p:cNvPr id="5122" name="Picture 2" descr="Image result for information cascade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" t="48787" r="5262" b="8325"/>
          <a:stretch/>
        </p:blipFill>
        <p:spPr bwMode="auto">
          <a:xfrm>
            <a:off x="661041" y="5289630"/>
            <a:ext cx="2788214" cy="10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74542" y="3141406"/>
            <a:ext cx="52061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u="sng" dirty="0" err="1"/>
              <a:t>Cascada</a:t>
            </a:r>
            <a:r>
              <a:rPr lang="en-GB" sz="2400" i="1" u="sng" dirty="0"/>
              <a:t> de </a:t>
            </a:r>
            <a:r>
              <a:rPr lang="en-GB" sz="2400" i="1" u="sng" dirty="0" err="1"/>
              <a:t>información</a:t>
            </a:r>
            <a:r>
              <a:rPr lang="en-GB" sz="2400" i="1" dirty="0"/>
              <a:t>: </a:t>
            </a:r>
          </a:p>
          <a:p>
            <a:endParaRPr lang="en-GB" sz="2400" i="1" dirty="0"/>
          </a:p>
          <a:p>
            <a:r>
              <a:rPr lang="en-GB" sz="2400" i="1" dirty="0" err="1"/>
              <a:t>proceso</a:t>
            </a:r>
            <a:r>
              <a:rPr lang="en-GB" sz="2400" i="1" dirty="0"/>
              <a:t> </a:t>
            </a:r>
            <a:r>
              <a:rPr lang="en-GB" sz="2400" i="1" dirty="0" err="1"/>
              <a:t>por</a:t>
            </a:r>
            <a:r>
              <a:rPr lang="en-GB" sz="2400" i="1" dirty="0"/>
              <a:t> el </a:t>
            </a:r>
            <a:r>
              <a:rPr lang="en-GB" sz="2400" i="1" dirty="0" err="1"/>
              <a:t>cual</a:t>
            </a:r>
            <a:r>
              <a:rPr lang="en-GB" sz="2400" i="1" dirty="0"/>
              <a:t> </a:t>
            </a:r>
            <a:r>
              <a:rPr lang="en-GB" sz="2400" i="1" dirty="0" err="1"/>
              <a:t>agentes</a:t>
            </a:r>
            <a:r>
              <a:rPr lang="en-GB" sz="2400" i="1" dirty="0"/>
              <a:t> </a:t>
            </a:r>
            <a:r>
              <a:rPr lang="en-GB" sz="2400" i="1" dirty="0" err="1"/>
              <a:t>óptimos</a:t>
            </a:r>
            <a:r>
              <a:rPr lang="en-GB" sz="2400" i="1" dirty="0"/>
              <a:t> que </a:t>
            </a:r>
            <a:r>
              <a:rPr lang="en-GB" sz="2400" i="1" dirty="0" err="1"/>
              <a:t>toman</a:t>
            </a:r>
            <a:r>
              <a:rPr lang="en-GB" sz="2400" i="1" dirty="0"/>
              <a:t> </a:t>
            </a:r>
            <a:r>
              <a:rPr lang="en-GB" sz="2400" i="1" dirty="0" err="1"/>
              <a:t>decisiones</a:t>
            </a:r>
            <a:r>
              <a:rPr lang="en-GB" sz="2400" i="1" dirty="0"/>
              <a:t> </a:t>
            </a:r>
            <a:r>
              <a:rPr lang="en-GB" sz="2400" i="1" dirty="0" err="1"/>
              <a:t>bajo</a:t>
            </a:r>
            <a:r>
              <a:rPr lang="en-GB" sz="2400" i="1" dirty="0"/>
              <a:t> </a:t>
            </a:r>
            <a:r>
              <a:rPr lang="en-GB" sz="2400" i="1" dirty="0" err="1"/>
              <a:t>incertidumbre</a:t>
            </a:r>
            <a:r>
              <a:rPr lang="en-GB" sz="2400" i="1" dirty="0"/>
              <a:t> de </a:t>
            </a:r>
            <a:r>
              <a:rPr lang="en-GB" sz="2400" i="1" dirty="0" err="1"/>
              <a:t>manera</a:t>
            </a:r>
            <a:r>
              <a:rPr lang="en-GB" sz="2400" i="1" dirty="0"/>
              <a:t> </a:t>
            </a:r>
            <a:r>
              <a:rPr lang="en-GB" sz="2400" i="1" dirty="0" err="1"/>
              <a:t>secuencial</a:t>
            </a:r>
            <a:r>
              <a:rPr lang="en-GB" sz="2400" i="1" dirty="0"/>
              <a:t> </a:t>
            </a:r>
            <a:r>
              <a:rPr lang="en-GB" sz="2400" i="1" dirty="0" err="1"/>
              <a:t>terminan</a:t>
            </a:r>
            <a:r>
              <a:rPr lang="en-GB" sz="2400" i="1" dirty="0"/>
              <a:t> </a:t>
            </a:r>
            <a:r>
              <a:rPr lang="en-GB" sz="2400" i="1" dirty="0" err="1"/>
              <a:t>ignorando</a:t>
            </a:r>
            <a:r>
              <a:rPr lang="en-GB" sz="2400" i="1" dirty="0"/>
              <a:t> </a:t>
            </a:r>
            <a:r>
              <a:rPr lang="en-GB" sz="2400" i="1" dirty="0" err="1"/>
              <a:t>su</a:t>
            </a:r>
            <a:r>
              <a:rPr lang="en-GB" sz="2400" i="1" dirty="0"/>
              <a:t> </a:t>
            </a:r>
            <a:r>
              <a:rPr lang="en-GB" sz="2400" i="1" dirty="0" err="1"/>
              <a:t>información</a:t>
            </a:r>
            <a:r>
              <a:rPr lang="en-GB" sz="2400" i="1" dirty="0"/>
              <a:t> </a:t>
            </a:r>
            <a:r>
              <a:rPr lang="en-GB" sz="2400" i="1" dirty="0" err="1"/>
              <a:t>privada</a:t>
            </a:r>
            <a:r>
              <a:rPr lang="en-GB" sz="2400" i="1" dirty="0"/>
              <a:t> y </a:t>
            </a:r>
            <a:r>
              <a:rPr lang="en-GB" sz="2400" i="1" dirty="0" err="1"/>
              <a:t>eligiendo</a:t>
            </a:r>
            <a:r>
              <a:rPr lang="en-GB" sz="2400" i="1" dirty="0"/>
              <a:t> de </a:t>
            </a:r>
            <a:r>
              <a:rPr lang="en-GB" sz="2400" i="1" dirty="0" err="1"/>
              <a:t>acuerdo</a:t>
            </a:r>
            <a:r>
              <a:rPr lang="en-GB" sz="2400" i="1" dirty="0"/>
              <a:t> a lo que </a:t>
            </a:r>
            <a:r>
              <a:rPr lang="en-GB" sz="2400" i="1" dirty="0" err="1"/>
              <a:t>eligieron</a:t>
            </a:r>
            <a:r>
              <a:rPr lang="en-GB" sz="2400" i="1" dirty="0"/>
              <a:t> sus </a:t>
            </a:r>
            <a:r>
              <a:rPr lang="en-GB" sz="2400" i="1" dirty="0" err="1"/>
              <a:t>predecesores</a:t>
            </a:r>
            <a:r>
              <a:rPr lang="en-GB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085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0" y="-381740"/>
            <a:ext cx="12192000" cy="932156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4171" y="184403"/>
            <a:ext cx="10632167" cy="3198877"/>
            <a:chOff x="1833372" y="458723"/>
            <a:chExt cx="8606028" cy="25892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298"/>
            <a:stretch/>
          </p:blipFill>
          <p:spPr>
            <a:xfrm>
              <a:off x="1833372" y="458723"/>
              <a:ext cx="8606028" cy="258927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935480" y="609600"/>
              <a:ext cx="899160" cy="41148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0631" y="3594049"/>
            <a:ext cx="6256725" cy="2935706"/>
            <a:chOff x="-3677647" y="3617495"/>
            <a:chExt cx="6256725" cy="2935706"/>
          </a:xfrm>
        </p:grpSpPr>
        <p:grpSp>
          <p:nvGrpSpPr>
            <p:cNvPr id="6" name="Group 5"/>
            <p:cNvGrpSpPr/>
            <p:nvPr/>
          </p:nvGrpSpPr>
          <p:grpSpPr>
            <a:xfrm>
              <a:off x="-3677647" y="3617495"/>
              <a:ext cx="6256725" cy="2935706"/>
              <a:chOff x="1833373" y="2817217"/>
              <a:chExt cx="5064400" cy="237625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867" t="67284" r="44020" b="-1273"/>
              <a:stretch/>
            </p:blipFill>
            <p:spPr>
              <a:xfrm>
                <a:off x="1833373" y="2859168"/>
                <a:ext cx="5064400" cy="2334306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890919" y="2817217"/>
                <a:ext cx="899160" cy="41148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-555426" y="3751384"/>
              <a:ext cx="1110852" cy="37313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283569" y="5486400"/>
            <a:ext cx="8909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 bwMode="auto">
          <a:xfrm>
            <a:off x="6734685" y="5153998"/>
            <a:ext cx="29533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2800" b="0" i="1" kern="0" dirty="0">
                <a:latin typeface="+mn-lt"/>
              </a:rPr>
              <a:t>polarization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459871" y="3251445"/>
            <a:ext cx="32787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GB" sz="2800" b="0" i="1" kern="0" dirty="0">
                <a:latin typeface="+mn-lt"/>
              </a:rPr>
              <a:t>herding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016369" y="3868615"/>
            <a:ext cx="0" cy="679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7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6" r="52750" b="45670"/>
          <a:stretch/>
        </p:blipFill>
        <p:spPr>
          <a:xfrm>
            <a:off x="3596716" y="1469250"/>
            <a:ext cx="4945402" cy="36599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 bwMode="auto">
          <a:xfrm>
            <a:off x="0" y="574211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s-AR" sz="2400" b="1" kern="0" dirty="0"/>
              <a:t>¿Es necesario discutir para ver este aumento en sabiduría colectiva?</a:t>
            </a:r>
          </a:p>
          <a:p>
            <a:pPr marL="457200" indent="-457200">
              <a:buFont typeface="+mj-lt"/>
              <a:buAutoNum type="arabicPeriod"/>
            </a:pPr>
            <a:endParaRPr lang="es-AR" sz="2400" b="1" kern="0" dirty="0"/>
          </a:p>
        </p:txBody>
      </p:sp>
      <p:sp>
        <p:nvSpPr>
          <p:cNvPr id="32" name="TextBox 31"/>
          <p:cNvSpPr txBox="1"/>
          <p:nvPr/>
        </p:nvSpPr>
        <p:spPr>
          <a:xfrm>
            <a:off x="2349661" y="5521124"/>
            <a:ext cx="7951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El </a:t>
            </a:r>
            <a:r>
              <a:rPr lang="en-GB" sz="2400" dirty="0" err="1"/>
              <a:t>aumento</a:t>
            </a:r>
            <a:r>
              <a:rPr lang="en-GB" sz="2400" dirty="0"/>
              <a:t> de </a:t>
            </a:r>
            <a:r>
              <a:rPr lang="en-GB" sz="2400" dirty="0" err="1"/>
              <a:t>sabiduría</a:t>
            </a:r>
            <a:r>
              <a:rPr lang="en-GB" sz="2400" dirty="0"/>
              <a:t> </a:t>
            </a:r>
            <a:r>
              <a:rPr lang="en-GB" sz="2400" dirty="0" err="1"/>
              <a:t>colectiva</a:t>
            </a:r>
            <a:r>
              <a:rPr lang="en-GB" sz="2400" dirty="0"/>
              <a:t> lo </a:t>
            </a:r>
            <a:r>
              <a:rPr lang="en-GB" sz="2400" dirty="0" err="1"/>
              <a:t>vemos</a:t>
            </a:r>
            <a:r>
              <a:rPr lang="en-GB" sz="2400" dirty="0"/>
              <a:t> solo </a:t>
            </a:r>
            <a:r>
              <a:rPr lang="en-GB" sz="2400" dirty="0" err="1"/>
              <a:t>en</a:t>
            </a:r>
            <a:r>
              <a:rPr lang="en-GB" sz="2400" dirty="0"/>
              <a:t> las </a:t>
            </a:r>
            <a:r>
              <a:rPr lang="en-GB" sz="2400" dirty="0" err="1"/>
              <a:t>preguntas</a:t>
            </a:r>
            <a:r>
              <a:rPr lang="en-GB" sz="2400" dirty="0"/>
              <a:t> que </a:t>
            </a:r>
            <a:r>
              <a:rPr lang="en-GB" sz="2400" dirty="0" err="1"/>
              <a:t>fueron</a:t>
            </a:r>
            <a:r>
              <a:rPr lang="en-GB" sz="2400" dirty="0"/>
              <a:t> </a:t>
            </a:r>
            <a:r>
              <a:rPr lang="en-GB" sz="2400" dirty="0" err="1"/>
              <a:t>discutidas</a:t>
            </a:r>
            <a:r>
              <a:rPr lang="en-GB" sz="2400" dirty="0"/>
              <a:t>. </a:t>
            </a:r>
            <a:r>
              <a:rPr lang="en-GB" sz="2400" dirty="0" err="1"/>
              <a:t>En</a:t>
            </a:r>
            <a:r>
              <a:rPr lang="en-GB" sz="2400" dirty="0"/>
              <a:t> las que no </a:t>
            </a:r>
            <a:r>
              <a:rPr lang="en-GB" sz="2400" dirty="0" err="1"/>
              <a:t>discutieron</a:t>
            </a:r>
            <a:r>
              <a:rPr lang="en-GB" sz="2400" dirty="0"/>
              <a:t>, no.</a:t>
            </a:r>
          </a:p>
        </p:txBody>
      </p:sp>
    </p:spTree>
    <p:extLst>
      <p:ext uri="{BB962C8B-B14F-4D97-AF65-F5344CB8AC3E}">
        <p14:creationId xmlns:p14="http://schemas.microsoft.com/office/powerpoint/2010/main" val="23108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 bwMode="auto">
          <a:xfrm>
            <a:off x="0" y="574211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s-AR" sz="2400" b="1" kern="0" dirty="0"/>
              <a:t>¿Qué procedimiento utilizaron?</a:t>
            </a:r>
          </a:p>
          <a:p>
            <a:pPr marL="457200" indent="-457200">
              <a:buFont typeface="+mj-lt"/>
              <a:buAutoNum type="arabicPeriod"/>
            </a:pPr>
            <a:endParaRPr lang="es-AR" sz="2400" b="1" kern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1380480" y="2476476"/>
            <a:ext cx="3870430" cy="2124679"/>
            <a:chOff x="5112060" y="4234649"/>
            <a:chExt cx="3870430" cy="2124679"/>
          </a:xfrm>
        </p:grpSpPr>
        <p:pic>
          <p:nvPicPr>
            <p:cNvPr id="8" name="Picture 7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6" t="10956" r="33869" b="45174"/>
            <a:stretch/>
          </p:blipFill>
          <p:spPr>
            <a:xfrm>
              <a:off x="5112060" y="4234649"/>
              <a:ext cx="3870430" cy="212467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445189" y="4429957"/>
              <a:ext cx="1242874" cy="35510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480699" y="4367814"/>
                  <a:ext cx="11078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699" y="4367814"/>
                  <a:ext cx="110786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044" b="-3478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6538998" y="2425972"/>
            <a:ext cx="3870430" cy="2124679"/>
            <a:chOff x="6569478" y="2700292"/>
            <a:chExt cx="3870430" cy="2124679"/>
          </a:xfrm>
        </p:grpSpPr>
        <p:grpSp>
          <p:nvGrpSpPr>
            <p:cNvPr id="14" name="Group 13"/>
            <p:cNvGrpSpPr/>
            <p:nvPr/>
          </p:nvGrpSpPr>
          <p:grpSpPr>
            <a:xfrm>
              <a:off x="6569478" y="2700292"/>
              <a:ext cx="3870430" cy="2124679"/>
              <a:chOff x="5112060" y="4234649"/>
              <a:chExt cx="3870430" cy="2124679"/>
            </a:xfrm>
          </p:grpSpPr>
          <p:pic>
            <p:nvPicPr>
              <p:cNvPr id="15" name="Picture 14"/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6" t="10956" r="33869" b="45174"/>
              <a:stretch/>
            </p:blipFill>
            <p:spPr>
              <a:xfrm>
                <a:off x="5112060" y="4234649"/>
                <a:ext cx="3870430" cy="2124679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6445189" y="4429957"/>
                <a:ext cx="1242874" cy="35510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7462520" y="2849880"/>
              <a:ext cx="325120" cy="203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13040" y="3464560"/>
              <a:ext cx="325120" cy="203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46160" y="3987800"/>
              <a:ext cx="325120" cy="203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50960" y="3500120"/>
              <a:ext cx="325120" cy="203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316720" y="2844800"/>
              <a:ext cx="325120" cy="203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86320" y="2748280"/>
              <a:ext cx="48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bla</a:t>
              </a:r>
              <a:endParaRPr lang="en-GB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52080" y="3378200"/>
              <a:ext cx="48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bla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600440" y="3881120"/>
              <a:ext cx="48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bla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879840" y="3378200"/>
              <a:ext cx="48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bla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35440" y="2753360"/>
              <a:ext cx="48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bla</a:t>
              </a:r>
              <a:endParaRPr lang="en-GB" dirty="0"/>
            </a:p>
          </p:txBody>
        </p:sp>
        <p:pic>
          <p:nvPicPr>
            <p:cNvPr id="1026" name="Picture 2" descr="Image result for lamp ide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7134" y="2712720"/>
              <a:ext cx="779386" cy="782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1971040" y="189992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err="1"/>
              <a:t>Intercambiar</a:t>
            </a:r>
            <a:r>
              <a:rPr lang="en-GB" u="sng" dirty="0"/>
              <a:t> </a:t>
            </a:r>
            <a:r>
              <a:rPr lang="en-GB" u="sng" dirty="0" err="1"/>
              <a:t>números</a:t>
            </a:r>
            <a:endParaRPr lang="en-GB" u="sng" dirty="0"/>
          </a:p>
        </p:txBody>
      </p:sp>
      <p:sp>
        <p:nvSpPr>
          <p:cNvPr id="32" name="TextBox 31"/>
          <p:cNvSpPr txBox="1"/>
          <p:nvPr/>
        </p:nvSpPr>
        <p:spPr>
          <a:xfrm>
            <a:off x="7162800" y="186944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err="1"/>
              <a:t>Intercambiar</a:t>
            </a:r>
            <a:r>
              <a:rPr lang="en-GB" u="sng" dirty="0"/>
              <a:t> </a:t>
            </a:r>
            <a:r>
              <a:rPr lang="en-GB" u="sng" dirty="0" err="1"/>
              <a:t>argumentos</a:t>
            </a:r>
            <a:endParaRPr lang="en-GB" u="sng" dirty="0"/>
          </a:p>
        </p:txBody>
      </p:sp>
      <p:sp>
        <p:nvSpPr>
          <p:cNvPr id="29" name="TextBox 28"/>
          <p:cNvSpPr txBox="1"/>
          <p:nvPr/>
        </p:nvSpPr>
        <p:spPr>
          <a:xfrm>
            <a:off x="3891280" y="5669280"/>
            <a:ext cx="5252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Landemore</a:t>
            </a:r>
            <a:r>
              <a:rPr lang="en-GB" sz="1600" dirty="0"/>
              <a:t>, H. &amp; Page, S. E. Deliberation and disagreement: Problem solving, prediction, and positive </a:t>
            </a:r>
            <a:r>
              <a:rPr lang="en-GB" sz="1600" dirty="0" err="1"/>
              <a:t>dissensus</a:t>
            </a:r>
            <a:r>
              <a:rPr lang="en-GB" sz="1600" dirty="0"/>
              <a:t>. </a:t>
            </a:r>
          </a:p>
          <a:p>
            <a:r>
              <a:rPr lang="en-GB" sz="1600" i="1" dirty="0"/>
              <a:t>J. Pol. Phil. Econ </a:t>
            </a:r>
            <a:r>
              <a:rPr lang="en-GB" sz="1600" b="1" dirty="0"/>
              <a:t>14</a:t>
            </a:r>
            <a:r>
              <a:rPr lang="en-GB" sz="1600" dirty="0"/>
              <a:t>, 229-254 (2015).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03680" y="4602480"/>
            <a:ext cx="388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/>
              <a:t>mecanismo</a:t>
            </a:r>
            <a:r>
              <a:rPr lang="en-GB" i="1" dirty="0"/>
              <a:t> de </a:t>
            </a:r>
            <a:r>
              <a:rPr lang="en-GB" i="1" dirty="0" err="1"/>
              <a:t>votación</a:t>
            </a:r>
            <a:endParaRPr lang="en-GB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6685280" y="4582160"/>
            <a:ext cx="388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/>
              <a:t>mecanismo</a:t>
            </a:r>
            <a:r>
              <a:rPr lang="en-GB" i="1" dirty="0"/>
              <a:t> de </a:t>
            </a:r>
            <a:r>
              <a:rPr lang="en-GB" i="1" dirty="0" err="1"/>
              <a:t>deliberación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57189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 bwMode="auto">
          <a:xfrm>
            <a:off x="0" y="574211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s-AR" sz="2400" b="1" kern="0" dirty="0"/>
              <a:t>¿Qué procedimiento utilizaron?</a:t>
            </a:r>
          </a:p>
          <a:p>
            <a:pPr marL="457200" indent="-457200">
              <a:buFont typeface="+mj-lt"/>
              <a:buAutoNum type="arabicPeriod"/>
            </a:pPr>
            <a:endParaRPr lang="es-AR" sz="2400" b="1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060558" y="1354239"/>
            <a:ext cx="3981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</a:rPr>
              <a:t>Aggregation Rules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1: resistance to social influence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2: confidence-weighted average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3: expert rule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4: median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5: soft median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6: mean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7: robust average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8" t="4955" b="44346"/>
          <a:stretch/>
        </p:blipFill>
        <p:spPr>
          <a:xfrm>
            <a:off x="648178" y="1574155"/>
            <a:ext cx="5023413" cy="3600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0075" y="5448529"/>
            <a:ext cx="65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/>
              <a:t>Ninguna</a:t>
            </a:r>
            <a:r>
              <a:rPr lang="en-GB" sz="2400" dirty="0"/>
              <a:t>* </a:t>
            </a:r>
            <a:r>
              <a:rPr lang="en-GB" sz="2400" dirty="0" err="1"/>
              <a:t>regla</a:t>
            </a:r>
            <a:r>
              <a:rPr lang="en-GB" sz="2400" dirty="0"/>
              <a:t> de </a:t>
            </a:r>
            <a:r>
              <a:rPr lang="en-GB" sz="2400" dirty="0" err="1"/>
              <a:t>agregación</a:t>
            </a:r>
            <a:r>
              <a:rPr lang="en-GB" sz="2400" dirty="0"/>
              <a:t> simple </a:t>
            </a:r>
            <a:r>
              <a:rPr lang="en-GB" sz="2400" dirty="0" err="1"/>
              <a:t>basada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intercambiar</a:t>
            </a:r>
            <a:r>
              <a:rPr lang="en-GB" sz="2400" dirty="0"/>
              <a:t> </a:t>
            </a:r>
            <a:r>
              <a:rPr lang="en-GB" sz="2400" dirty="0" err="1"/>
              <a:t>números</a:t>
            </a:r>
            <a:r>
              <a:rPr lang="en-GB" sz="2400" dirty="0"/>
              <a:t> </a:t>
            </a:r>
            <a:r>
              <a:rPr lang="en-GB" sz="2400" dirty="0" err="1"/>
              <a:t>puede</a:t>
            </a:r>
            <a:r>
              <a:rPr lang="en-GB" sz="2400" dirty="0"/>
              <a:t> </a:t>
            </a:r>
            <a:r>
              <a:rPr lang="en-GB" sz="2400" dirty="0" err="1"/>
              <a:t>explicar</a:t>
            </a:r>
            <a:r>
              <a:rPr lang="en-GB" sz="2400" dirty="0"/>
              <a:t> que a </a:t>
            </a:r>
            <a:r>
              <a:rPr lang="en-GB" sz="2400" dirty="0" err="1"/>
              <a:t>los</a:t>
            </a:r>
            <a:r>
              <a:rPr lang="en-GB" sz="2400" dirty="0"/>
              <a:t> </a:t>
            </a:r>
            <a:r>
              <a:rPr lang="en-GB" sz="2400" dirty="0" err="1"/>
              <a:t>grupos</a:t>
            </a:r>
            <a:r>
              <a:rPr lang="en-GB" sz="2400" dirty="0"/>
              <a:t> les </a:t>
            </a:r>
            <a:r>
              <a:rPr lang="en-GB" sz="2400" dirty="0" err="1"/>
              <a:t>haya</a:t>
            </a:r>
            <a:r>
              <a:rPr lang="en-GB" sz="2400" dirty="0"/>
              <a:t> </a:t>
            </a:r>
            <a:r>
              <a:rPr lang="en-GB" sz="2400" dirty="0" err="1"/>
              <a:t>ido</a:t>
            </a:r>
            <a:r>
              <a:rPr lang="en-GB" sz="2400" dirty="0"/>
              <a:t> tan </a:t>
            </a:r>
            <a:r>
              <a:rPr lang="en-GB" sz="2400" dirty="0" err="1"/>
              <a:t>bien</a:t>
            </a:r>
            <a:r>
              <a:rPr lang="en-GB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787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Toma</a:t>
            </a:r>
            <a:r>
              <a:rPr lang="en-GB" dirty="0"/>
              <a:t> de </a:t>
            </a:r>
            <a:r>
              <a:rPr lang="en-GB" dirty="0" err="1"/>
              <a:t>decisiones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75122" y="2193303"/>
            <a:ext cx="606968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 err="1"/>
              <a:t>Sobre</a:t>
            </a:r>
            <a:r>
              <a:rPr lang="en-GB" sz="2400" b="1" dirty="0"/>
              <a:t> </a:t>
            </a:r>
            <a:r>
              <a:rPr lang="en-GB" sz="2400" b="1" dirty="0" err="1"/>
              <a:t>los</a:t>
            </a:r>
            <a:r>
              <a:rPr lang="en-GB" sz="2400" b="1" dirty="0"/>
              <a:t> </a:t>
            </a:r>
            <a:r>
              <a:rPr lang="en-GB" sz="2400" b="1" dirty="0" err="1"/>
              <a:t>equipos</a:t>
            </a:r>
            <a:endParaRPr lang="en-GB" sz="2400" b="1" dirty="0"/>
          </a:p>
          <a:p>
            <a:endParaRPr lang="en-GB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GB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457200" indent="-457200">
              <a:lnSpc>
                <a:spcPct val="200000"/>
              </a:lnSpc>
              <a:buAutoNum type="arabicParenR"/>
            </a:pPr>
            <a:endParaRPr lang="en-GB" sz="2400" dirty="0"/>
          </a:p>
          <a:p>
            <a:pPr>
              <a:lnSpc>
                <a:spcPct val="200000"/>
              </a:lnSpc>
            </a:pPr>
            <a:endParaRPr lang="en-GB" sz="28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GB" sz="2800" dirty="0"/>
          </a:p>
        </p:txBody>
      </p:sp>
      <p:sp>
        <p:nvSpPr>
          <p:cNvPr id="6" name="Rectangle 5"/>
          <p:cNvSpPr/>
          <p:nvPr/>
        </p:nvSpPr>
        <p:spPr>
          <a:xfrm>
            <a:off x="547740" y="3277547"/>
            <a:ext cx="4744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Mientras</a:t>
            </a:r>
            <a:r>
              <a:rPr lang="en-GB" sz="2400" i="1" dirty="0"/>
              <a:t> </a:t>
            </a:r>
            <a:r>
              <a:rPr lang="en-GB" sz="2400" i="1" dirty="0" err="1"/>
              <a:t>más</a:t>
            </a:r>
            <a:r>
              <a:rPr lang="en-GB" sz="2400" i="1" dirty="0"/>
              <a:t> </a:t>
            </a:r>
            <a:r>
              <a:rPr lang="en-GB" sz="2400" i="1" dirty="0" err="1"/>
              <a:t>grande</a:t>
            </a:r>
            <a:r>
              <a:rPr lang="en-GB" sz="2400" i="1" dirty="0"/>
              <a:t> el </a:t>
            </a:r>
            <a:r>
              <a:rPr lang="en-GB" sz="2400" i="1" dirty="0" err="1"/>
              <a:t>equipo</a:t>
            </a:r>
            <a:r>
              <a:rPr lang="en-GB" sz="2400" i="1" dirty="0"/>
              <a:t>, </a:t>
            </a:r>
            <a:r>
              <a:rPr lang="en-GB" sz="2400" i="1" dirty="0" err="1"/>
              <a:t>más</a:t>
            </a:r>
            <a:r>
              <a:rPr lang="en-GB" sz="2400" i="1" dirty="0"/>
              <a:t> </a:t>
            </a:r>
            <a:r>
              <a:rPr lang="en-GB" sz="2400" i="1" dirty="0" err="1"/>
              <a:t>diversidad</a:t>
            </a:r>
            <a:r>
              <a:rPr lang="en-GB" sz="2400" i="1" dirty="0"/>
              <a:t>, </a:t>
            </a:r>
            <a:r>
              <a:rPr lang="en-GB" sz="2400" i="1" dirty="0" err="1"/>
              <a:t>pero</a:t>
            </a:r>
            <a:r>
              <a:rPr lang="en-GB" sz="2400" i="1" dirty="0"/>
              <a:t> </a:t>
            </a:r>
            <a:r>
              <a:rPr lang="en-GB" sz="2400" i="1" dirty="0" err="1"/>
              <a:t>más</a:t>
            </a:r>
            <a:r>
              <a:rPr lang="en-GB" sz="2400" i="1" dirty="0"/>
              <a:t> </a:t>
            </a:r>
            <a:r>
              <a:rPr lang="en-GB" sz="2400" i="1" dirty="0" err="1"/>
              <a:t>dificil</a:t>
            </a:r>
            <a:r>
              <a:rPr lang="en-GB" sz="2400" i="1" dirty="0"/>
              <a:t> </a:t>
            </a:r>
            <a:r>
              <a:rPr lang="en-GB" sz="2400" i="1" dirty="0" err="1"/>
              <a:t>dialogar</a:t>
            </a:r>
            <a:endParaRPr lang="en-GB" sz="2400" b="1" i="1" dirty="0"/>
          </a:p>
        </p:txBody>
      </p:sp>
      <p:sp>
        <p:nvSpPr>
          <p:cNvPr id="8" name="Rectangle 7"/>
          <p:cNvSpPr/>
          <p:nvPr/>
        </p:nvSpPr>
        <p:spPr>
          <a:xfrm>
            <a:off x="503756" y="4854599"/>
            <a:ext cx="4744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Combinar</a:t>
            </a:r>
            <a:r>
              <a:rPr lang="en-GB" sz="2400" i="1" dirty="0"/>
              <a:t> </a:t>
            </a:r>
            <a:r>
              <a:rPr lang="en-GB" sz="2400" i="1" dirty="0" err="1"/>
              <a:t>información</a:t>
            </a:r>
            <a:r>
              <a:rPr lang="en-GB" sz="2400" i="1" dirty="0"/>
              <a:t> de </a:t>
            </a:r>
            <a:r>
              <a:rPr lang="en-GB" sz="2400" i="1" dirty="0" err="1"/>
              <a:t>equipos</a:t>
            </a:r>
            <a:r>
              <a:rPr lang="en-GB" sz="2400" i="1" dirty="0"/>
              <a:t> </a:t>
            </a:r>
            <a:r>
              <a:rPr lang="en-GB" sz="2400" i="1" dirty="0" err="1"/>
              <a:t>independientes</a:t>
            </a:r>
            <a:r>
              <a:rPr lang="en-GB" sz="2400" i="1" dirty="0"/>
              <a:t> </a:t>
            </a:r>
            <a:r>
              <a:rPr lang="en-GB" sz="2400" i="1" dirty="0" err="1"/>
              <a:t>es</a:t>
            </a:r>
            <a:r>
              <a:rPr lang="en-GB" sz="2400" i="1" dirty="0"/>
              <a:t> </a:t>
            </a:r>
            <a:r>
              <a:rPr lang="en-GB" sz="2400" i="1" dirty="0" err="1"/>
              <a:t>una</a:t>
            </a:r>
            <a:r>
              <a:rPr lang="en-GB" sz="2400" i="1" dirty="0"/>
              <a:t> gran </a:t>
            </a:r>
            <a:r>
              <a:rPr lang="en-GB" sz="2400" i="1" dirty="0" err="1"/>
              <a:t>estrategia</a:t>
            </a:r>
            <a:endParaRPr lang="en-GB" sz="2400" i="1" dirty="0"/>
          </a:p>
        </p:txBody>
      </p:sp>
      <p:pic>
        <p:nvPicPr>
          <p:cNvPr id="19458" name="Picture 2" descr="Image result for group deci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449234"/>
            <a:ext cx="5164455" cy="355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39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2773679" y="735964"/>
            <a:ext cx="1930401" cy="1930401"/>
            <a:chOff x="1158239" y="1345564"/>
            <a:chExt cx="2689225" cy="2689225"/>
          </a:xfrm>
        </p:grpSpPr>
        <p:pic>
          <p:nvPicPr>
            <p:cNvPr id="21" name="Picture 8" descr="Image result for connected peop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39" y="1345564"/>
              <a:ext cx="2689225" cy="268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1310640" y="1493520"/>
              <a:ext cx="81280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36240" y="1503680"/>
              <a:ext cx="88392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01520" y="3251200"/>
              <a:ext cx="965200" cy="741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28079" y="705484"/>
            <a:ext cx="1930401" cy="1930401"/>
            <a:chOff x="1158239" y="1345564"/>
            <a:chExt cx="2689225" cy="2689225"/>
          </a:xfrm>
        </p:grpSpPr>
        <p:pic>
          <p:nvPicPr>
            <p:cNvPr id="34" name="Picture 8" descr="Image result for connected peop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39" y="1345564"/>
              <a:ext cx="2689225" cy="268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/>
            <p:cNvSpPr/>
            <p:nvPr/>
          </p:nvSpPr>
          <p:spPr>
            <a:xfrm>
              <a:off x="1310640" y="1493520"/>
              <a:ext cx="81280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36240" y="1503680"/>
              <a:ext cx="88392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001520" y="3251200"/>
              <a:ext cx="965200" cy="741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402079" y="3397884"/>
            <a:ext cx="1930401" cy="1930401"/>
            <a:chOff x="1158239" y="1345564"/>
            <a:chExt cx="2689225" cy="2689225"/>
          </a:xfrm>
        </p:grpSpPr>
        <p:pic>
          <p:nvPicPr>
            <p:cNvPr id="39" name="Picture 8" descr="Image result for connected peop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39" y="1345564"/>
              <a:ext cx="2689225" cy="268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1310640" y="1493520"/>
              <a:ext cx="81280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36240" y="1503680"/>
              <a:ext cx="88392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001520" y="3251200"/>
              <a:ext cx="965200" cy="741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795519" y="3235324"/>
            <a:ext cx="1930401" cy="1930401"/>
            <a:chOff x="1158239" y="1345564"/>
            <a:chExt cx="2689225" cy="2689225"/>
          </a:xfrm>
        </p:grpSpPr>
        <p:pic>
          <p:nvPicPr>
            <p:cNvPr id="44" name="Picture 8" descr="Image result for connected peop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39" y="1345564"/>
              <a:ext cx="2689225" cy="268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/>
            <p:cNvSpPr/>
            <p:nvPr/>
          </p:nvSpPr>
          <p:spPr>
            <a:xfrm>
              <a:off x="1310640" y="1493520"/>
              <a:ext cx="81280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36240" y="1503680"/>
              <a:ext cx="88392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001520" y="3251200"/>
              <a:ext cx="965200" cy="741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43519" y="3275964"/>
            <a:ext cx="1930401" cy="1930401"/>
            <a:chOff x="1158239" y="1345564"/>
            <a:chExt cx="2689225" cy="2689225"/>
          </a:xfrm>
        </p:grpSpPr>
        <p:pic>
          <p:nvPicPr>
            <p:cNvPr id="49" name="Picture 8" descr="Image result for connected peop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39" y="1345564"/>
              <a:ext cx="2689225" cy="268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1310640" y="1493520"/>
              <a:ext cx="81280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936240" y="1503680"/>
              <a:ext cx="88392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001520" y="3251200"/>
              <a:ext cx="965200" cy="741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>
            <a:off x="4287520" y="1249680"/>
            <a:ext cx="1838960" cy="8432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403600" y="2682240"/>
            <a:ext cx="1838960" cy="8432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695440" y="2733040"/>
            <a:ext cx="1838960" cy="8432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094480" y="944880"/>
            <a:ext cx="2722880" cy="6096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773680" y="3738880"/>
            <a:ext cx="2377440" cy="30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444240" y="4785360"/>
            <a:ext cx="1320800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722880" y="2519680"/>
            <a:ext cx="3444240" cy="1046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6126480" y="2580640"/>
            <a:ext cx="1320800" cy="96520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7904480" y="2702560"/>
            <a:ext cx="152400" cy="144272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971040" y="4785360"/>
            <a:ext cx="782320" cy="1016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374640" y="4704080"/>
            <a:ext cx="782320" cy="1016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432800" y="4643120"/>
            <a:ext cx="782320" cy="1016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9154160" y="3627120"/>
            <a:ext cx="467360" cy="56896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559040" y="914400"/>
            <a:ext cx="467360" cy="56896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6797040" y="1930400"/>
            <a:ext cx="782320" cy="1016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3332480" y="1991360"/>
            <a:ext cx="782320" cy="1016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7680" y="1046480"/>
            <a:ext cx="304800" cy="59944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4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/>
          <p:cNvGrpSpPr/>
          <p:nvPr/>
        </p:nvGrpSpPr>
        <p:grpSpPr>
          <a:xfrm>
            <a:off x="2773679" y="735964"/>
            <a:ext cx="1930401" cy="1930401"/>
            <a:chOff x="1158239" y="1345564"/>
            <a:chExt cx="2689225" cy="2689225"/>
          </a:xfrm>
        </p:grpSpPr>
        <p:pic>
          <p:nvPicPr>
            <p:cNvPr id="60" name="Picture 8" descr="Image result for connected peop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39" y="1345564"/>
              <a:ext cx="2689225" cy="268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1310640" y="1493520"/>
              <a:ext cx="81280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936240" y="1503680"/>
              <a:ext cx="88392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001520" y="3251200"/>
              <a:ext cx="965200" cy="741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228079" y="705484"/>
            <a:ext cx="1930401" cy="1930401"/>
            <a:chOff x="1158239" y="1345564"/>
            <a:chExt cx="2689225" cy="2689225"/>
          </a:xfrm>
        </p:grpSpPr>
        <p:pic>
          <p:nvPicPr>
            <p:cNvPr id="67" name="Picture 8" descr="Image result for connected peop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39" y="1345564"/>
              <a:ext cx="2689225" cy="268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Rectangle 71"/>
            <p:cNvSpPr/>
            <p:nvPr/>
          </p:nvSpPr>
          <p:spPr>
            <a:xfrm>
              <a:off x="1310640" y="1493520"/>
              <a:ext cx="81280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936240" y="1503680"/>
              <a:ext cx="88392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001520" y="3251200"/>
              <a:ext cx="965200" cy="741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795519" y="3235324"/>
            <a:ext cx="1930401" cy="1930401"/>
            <a:chOff x="1158239" y="1345564"/>
            <a:chExt cx="2689225" cy="2689225"/>
          </a:xfrm>
        </p:grpSpPr>
        <p:pic>
          <p:nvPicPr>
            <p:cNvPr id="85" name="Picture 8" descr="Image result for connected peop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39" y="1345564"/>
              <a:ext cx="2689225" cy="268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Rectangle 85"/>
            <p:cNvSpPr/>
            <p:nvPr/>
          </p:nvSpPr>
          <p:spPr>
            <a:xfrm>
              <a:off x="1310640" y="1493520"/>
              <a:ext cx="81280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36240" y="1503680"/>
              <a:ext cx="88392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001520" y="3251200"/>
              <a:ext cx="965200" cy="741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843519" y="3275964"/>
            <a:ext cx="1930401" cy="1930401"/>
            <a:chOff x="1158239" y="1345564"/>
            <a:chExt cx="2689225" cy="2689225"/>
          </a:xfrm>
        </p:grpSpPr>
        <p:pic>
          <p:nvPicPr>
            <p:cNvPr id="90" name="Picture 8" descr="Image result for connected peop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39" y="1345564"/>
              <a:ext cx="2689225" cy="268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 90"/>
            <p:cNvSpPr/>
            <p:nvPr/>
          </p:nvSpPr>
          <p:spPr>
            <a:xfrm>
              <a:off x="1310640" y="1493520"/>
              <a:ext cx="81280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936240" y="1503680"/>
              <a:ext cx="88392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001520" y="3251200"/>
              <a:ext cx="965200" cy="741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Oval 1"/>
          <p:cNvSpPr/>
          <p:nvPr/>
        </p:nvSpPr>
        <p:spPr>
          <a:xfrm>
            <a:off x="5720080" y="436880"/>
            <a:ext cx="2915920" cy="2722880"/>
          </a:xfrm>
          <a:prstGeom prst="ellipse">
            <a:avLst/>
          </a:prstGeom>
          <a:noFill/>
          <a:ln w="57150">
            <a:solidFill>
              <a:srgbClr val="0F1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4236720" y="3068320"/>
            <a:ext cx="2915920" cy="2722880"/>
          </a:xfrm>
          <a:prstGeom prst="ellipse">
            <a:avLst/>
          </a:prstGeom>
          <a:noFill/>
          <a:ln w="57150">
            <a:solidFill>
              <a:srgbClr val="0F1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/>
          <p:cNvSpPr/>
          <p:nvPr/>
        </p:nvSpPr>
        <p:spPr>
          <a:xfrm>
            <a:off x="7345680" y="3078480"/>
            <a:ext cx="2915920" cy="2722880"/>
          </a:xfrm>
          <a:prstGeom prst="ellipse">
            <a:avLst/>
          </a:prstGeom>
          <a:noFill/>
          <a:ln w="57150">
            <a:solidFill>
              <a:srgbClr val="0F1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/>
          <p:cNvSpPr/>
          <p:nvPr/>
        </p:nvSpPr>
        <p:spPr>
          <a:xfrm>
            <a:off x="2255520" y="477520"/>
            <a:ext cx="2915920" cy="2722880"/>
          </a:xfrm>
          <a:prstGeom prst="ellipse">
            <a:avLst/>
          </a:prstGeom>
          <a:noFill/>
          <a:ln w="57150">
            <a:solidFill>
              <a:srgbClr val="0F1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8" name="Group 97"/>
          <p:cNvGrpSpPr/>
          <p:nvPr/>
        </p:nvGrpSpPr>
        <p:grpSpPr>
          <a:xfrm>
            <a:off x="1402079" y="3397884"/>
            <a:ext cx="1930401" cy="1930401"/>
            <a:chOff x="1158239" y="1345564"/>
            <a:chExt cx="2689225" cy="2689225"/>
          </a:xfrm>
        </p:grpSpPr>
        <p:pic>
          <p:nvPicPr>
            <p:cNvPr id="99" name="Picture 8" descr="Image result for connected peop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39" y="1345564"/>
              <a:ext cx="2689225" cy="268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Rectangle 99"/>
            <p:cNvSpPr/>
            <p:nvPr/>
          </p:nvSpPr>
          <p:spPr>
            <a:xfrm>
              <a:off x="1310640" y="1493520"/>
              <a:ext cx="81280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936240" y="1503680"/>
              <a:ext cx="883920" cy="119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001520" y="3251200"/>
              <a:ext cx="965200" cy="741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7" name="Oval 96"/>
          <p:cNvSpPr/>
          <p:nvPr/>
        </p:nvSpPr>
        <p:spPr>
          <a:xfrm>
            <a:off x="873760" y="3078480"/>
            <a:ext cx="2915920" cy="2722880"/>
          </a:xfrm>
          <a:prstGeom prst="ellipse">
            <a:avLst/>
          </a:prstGeom>
          <a:noFill/>
          <a:ln w="57150">
            <a:solidFill>
              <a:srgbClr val="0F17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8178800" y="3627120"/>
            <a:ext cx="1442720" cy="1026160"/>
            <a:chOff x="8178800" y="3627120"/>
            <a:chExt cx="1442720" cy="1026160"/>
          </a:xfrm>
        </p:grpSpPr>
        <p:cxnSp>
          <p:nvCxnSpPr>
            <p:cNvPr id="103" name="Straight Arrow Connector 102"/>
            <p:cNvCxnSpPr/>
            <p:nvPr/>
          </p:nvCxnSpPr>
          <p:spPr>
            <a:xfrm flipV="1">
              <a:off x="8432800" y="4643120"/>
              <a:ext cx="782320" cy="1016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9154160" y="3627120"/>
              <a:ext cx="467360" cy="56896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>
              <a:off x="8178800" y="3647440"/>
              <a:ext cx="264160" cy="60960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5140960" y="3576320"/>
            <a:ext cx="1442720" cy="1026160"/>
            <a:chOff x="8178800" y="3627120"/>
            <a:chExt cx="1442720" cy="1026160"/>
          </a:xfrm>
        </p:grpSpPr>
        <p:cxnSp>
          <p:nvCxnSpPr>
            <p:cNvPr id="107" name="Straight Arrow Connector 106"/>
            <p:cNvCxnSpPr/>
            <p:nvPr/>
          </p:nvCxnSpPr>
          <p:spPr>
            <a:xfrm flipV="1">
              <a:off x="8432800" y="4643120"/>
              <a:ext cx="782320" cy="1016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9154160" y="3627120"/>
              <a:ext cx="467360" cy="56896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H="1">
              <a:off x="8178800" y="3647440"/>
              <a:ext cx="264160" cy="60960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1747520" y="3698240"/>
            <a:ext cx="1442720" cy="1026160"/>
            <a:chOff x="8178800" y="3627120"/>
            <a:chExt cx="1442720" cy="1026160"/>
          </a:xfrm>
        </p:grpSpPr>
        <p:cxnSp>
          <p:nvCxnSpPr>
            <p:cNvPr id="111" name="Straight Arrow Connector 110"/>
            <p:cNvCxnSpPr/>
            <p:nvPr/>
          </p:nvCxnSpPr>
          <p:spPr>
            <a:xfrm flipV="1">
              <a:off x="8432800" y="4643120"/>
              <a:ext cx="782320" cy="1016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9154160" y="3627120"/>
              <a:ext cx="467360" cy="56896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8178800" y="3647440"/>
              <a:ext cx="264160" cy="60960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6593840" y="965200"/>
            <a:ext cx="1442720" cy="1026160"/>
            <a:chOff x="8178800" y="3627120"/>
            <a:chExt cx="1442720" cy="1026160"/>
          </a:xfrm>
        </p:grpSpPr>
        <p:cxnSp>
          <p:nvCxnSpPr>
            <p:cNvPr id="115" name="Straight Arrow Connector 114"/>
            <p:cNvCxnSpPr/>
            <p:nvPr/>
          </p:nvCxnSpPr>
          <p:spPr>
            <a:xfrm flipV="1">
              <a:off x="8432800" y="4643120"/>
              <a:ext cx="782320" cy="1016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>
              <a:off x="9154160" y="3627120"/>
              <a:ext cx="467360" cy="56896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>
              <a:off x="8178800" y="3647440"/>
              <a:ext cx="264160" cy="60960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3078480" y="995680"/>
            <a:ext cx="1442720" cy="1026160"/>
            <a:chOff x="8178800" y="3627120"/>
            <a:chExt cx="1442720" cy="1026160"/>
          </a:xfrm>
        </p:grpSpPr>
        <p:cxnSp>
          <p:nvCxnSpPr>
            <p:cNvPr id="119" name="Straight Arrow Connector 118"/>
            <p:cNvCxnSpPr/>
            <p:nvPr/>
          </p:nvCxnSpPr>
          <p:spPr>
            <a:xfrm flipV="1">
              <a:off x="8432800" y="4643120"/>
              <a:ext cx="782320" cy="1016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9154160" y="3627120"/>
              <a:ext cx="467360" cy="56896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>
              <a:off x="8178800" y="3647440"/>
              <a:ext cx="264160" cy="609600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53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9366" y="243068"/>
            <a:ext cx="11759879" cy="2060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508" name="Picture 4" descr="Image result for crowd br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9" y="1084436"/>
            <a:ext cx="5890895" cy="481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29120" y="2854960"/>
            <a:ext cx="4683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/>
              <a:t>En</a:t>
            </a:r>
            <a:r>
              <a:rPr lang="en-GB" sz="2400" i="1" dirty="0"/>
              <a:t> </a:t>
            </a:r>
            <a:r>
              <a:rPr lang="en-GB" sz="2400" i="1" dirty="0" err="1"/>
              <a:t>definitiva</a:t>
            </a:r>
            <a:r>
              <a:rPr lang="en-GB" sz="2400" i="1" dirty="0"/>
              <a:t>, el </a:t>
            </a:r>
            <a:r>
              <a:rPr lang="en-GB" sz="2400" i="1" dirty="0" err="1"/>
              <a:t>objetivo</a:t>
            </a:r>
            <a:r>
              <a:rPr lang="en-GB" sz="2400" i="1" dirty="0"/>
              <a:t> </a:t>
            </a:r>
            <a:r>
              <a:rPr lang="en-GB" sz="2400" i="1" dirty="0" err="1"/>
              <a:t>es</a:t>
            </a:r>
            <a:r>
              <a:rPr lang="en-GB" sz="2400" i="1" dirty="0"/>
              <a:t> </a:t>
            </a:r>
            <a:r>
              <a:rPr lang="en-GB" sz="2400" i="1" dirty="0" err="1"/>
              <a:t>formar</a:t>
            </a:r>
            <a:r>
              <a:rPr lang="en-GB" sz="2400" i="1" dirty="0"/>
              <a:t> </a:t>
            </a:r>
            <a:r>
              <a:rPr lang="en-GB" sz="2400" i="1" dirty="0" err="1"/>
              <a:t>conjuntos</a:t>
            </a:r>
            <a:r>
              <a:rPr lang="en-GB" sz="2400" i="1" dirty="0"/>
              <a:t> que </a:t>
            </a:r>
            <a:r>
              <a:rPr lang="en-GB" sz="2400" i="1" dirty="0" err="1"/>
              <a:t>emulen</a:t>
            </a:r>
            <a:r>
              <a:rPr lang="en-GB" sz="2400" i="1" dirty="0"/>
              <a:t>                      la </a:t>
            </a:r>
            <a:r>
              <a:rPr lang="en-GB" sz="2400" i="1" dirty="0" err="1"/>
              <a:t>organización</a:t>
            </a:r>
            <a:r>
              <a:rPr lang="en-GB" sz="2400" i="1" dirty="0"/>
              <a:t> del </a:t>
            </a:r>
            <a:r>
              <a:rPr lang="en-GB" sz="2400" i="1" dirty="0" err="1"/>
              <a:t>cerebro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547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gracias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950125" y="2100344"/>
            <a:ext cx="6393349" cy="134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!</a:t>
            </a:r>
            <a:r>
              <a:rPr kumimoji="0" lang="en-GB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Muchas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gracias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4099393" y="3716322"/>
            <a:ext cx="3891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joaquin.navajas@utdt.edu</a:t>
            </a:r>
          </a:p>
        </p:txBody>
      </p:sp>
    </p:spTree>
    <p:extLst>
      <p:ext uri="{BB962C8B-B14F-4D97-AF65-F5344CB8AC3E}">
        <p14:creationId xmlns:p14="http://schemas.microsoft.com/office/powerpoint/2010/main" val="25850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665480" y="265369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/>
              <a:t>manadas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561" y="3870304"/>
            <a:ext cx="442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Las </a:t>
            </a:r>
            <a:r>
              <a:rPr lang="en-GB" sz="2400" dirty="0" err="1"/>
              <a:t>cascadas</a:t>
            </a:r>
            <a:r>
              <a:rPr lang="en-GB" sz="2400" dirty="0"/>
              <a:t> </a:t>
            </a:r>
            <a:r>
              <a:rPr lang="en-GB" sz="2400" dirty="0" err="1"/>
              <a:t>pueden</a:t>
            </a:r>
            <a:r>
              <a:rPr lang="en-GB" sz="2400" dirty="0"/>
              <a:t> </a:t>
            </a:r>
            <a:r>
              <a:rPr lang="en-GB" sz="2400" dirty="0" err="1"/>
              <a:t>ser</a:t>
            </a:r>
            <a:r>
              <a:rPr lang="en-GB" sz="2400" dirty="0"/>
              <a:t> </a:t>
            </a:r>
            <a:r>
              <a:rPr lang="en-GB" sz="2400" dirty="0" err="1"/>
              <a:t>correctas</a:t>
            </a:r>
            <a:r>
              <a:rPr lang="en-GB" sz="2400" dirty="0"/>
              <a:t>, </a:t>
            </a:r>
            <a:r>
              <a:rPr lang="en-GB" sz="2400" dirty="0" err="1"/>
              <a:t>pero</a:t>
            </a:r>
            <a:r>
              <a:rPr lang="en-GB" sz="2400" dirty="0"/>
              <a:t> </a:t>
            </a:r>
            <a:r>
              <a:rPr lang="en-GB" sz="2400" dirty="0" err="1"/>
              <a:t>también</a:t>
            </a:r>
            <a:r>
              <a:rPr lang="en-GB" sz="2400" dirty="0"/>
              <a:t> </a:t>
            </a:r>
          </a:p>
          <a:p>
            <a:pPr algn="ctr"/>
            <a:r>
              <a:rPr lang="en-GB" sz="2400" dirty="0" err="1"/>
              <a:t>pueden</a:t>
            </a:r>
            <a:r>
              <a:rPr lang="en-GB" sz="2400" dirty="0"/>
              <a:t> </a:t>
            </a:r>
            <a:r>
              <a:rPr lang="en-GB" sz="2400" dirty="0" err="1"/>
              <a:t>ser</a:t>
            </a:r>
            <a:r>
              <a:rPr lang="en-GB" sz="2400" dirty="0"/>
              <a:t> </a:t>
            </a:r>
            <a:r>
              <a:rPr lang="en-GB" sz="2400" b="1" dirty="0" err="1">
                <a:solidFill>
                  <a:srgbClr val="FF0000"/>
                </a:solidFill>
              </a:rPr>
              <a:t>incorrectas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4DBCBD3-11E1-420A-ADE6-70E747C2F9DA}"/>
              </a:ext>
            </a:extLst>
          </p:cNvPr>
          <p:cNvSpPr txBox="1"/>
          <p:nvPr/>
        </p:nvSpPr>
        <p:spPr bwMode="auto">
          <a:xfrm>
            <a:off x="0" y="1538274"/>
            <a:ext cx="12191999" cy="99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 err="1"/>
              <a:t>Existen</a:t>
            </a:r>
            <a:r>
              <a:rPr lang="en-GB" sz="2400" kern="0" dirty="0"/>
              <a:t> </a:t>
            </a:r>
            <a:r>
              <a:rPr lang="en-GB" sz="2400" kern="0" dirty="0" err="1"/>
              <a:t>motivos</a:t>
            </a:r>
            <a:r>
              <a:rPr lang="en-GB" sz="2400" kern="0" dirty="0"/>
              <a:t> </a:t>
            </a:r>
            <a:r>
              <a:rPr lang="en-GB" sz="2400" kern="0" dirty="0" err="1"/>
              <a:t>racionales</a:t>
            </a:r>
            <a:r>
              <a:rPr lang="en-GB" sz="2400" kern="0" dirty="0"/>
              <a:t> para el </a:t>
            </a:r>
            <a:r>
              <a:rPr lang="en-GB" sz="2400" kern="0" dirty="0" err="1"/>
              <a:t>comportamiento</a:t>
            </a:r>
            <a:r>
              <a:rPr lang="en-GB" sz="2400" kern="0" dirty="0"/>
              <a:t> </a:t>
            </a:r>
            <a:r>
              <a:rPr lang="en-GB" sz="2400" kern="0" dirty="0" err="1"/>
              <a:t>en</a:t>
            </a:r>
            <a:r>
              <a:rPr lang="en-GB" sz="2400" kern="0" dirty="0"/>
              <a:t> </a:t>
            </a:r>
            <a:r>
              <a:rPr lang="en-GB" sz="2400" kern="0" dirty="0" err="1"/>
              <a:t>manada</a:t>
            </a:r>
            <a:r>
              <a:rPr lang="en-GB" sz="2400" kern="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8DD496-7AD1-4B1C-95C5-B06C75880E76}"/>
              </a:ext>
            </a:extLst>
          </p:cNvPr>
          <p:cNvSpPr txBox="1"/>
          <p:nvPr/>
        </p:nvSpPr>
        <p:spPr>
          <a:xfrm>
            <a:off x="6474542" y="3141406"/>
            <a:ext cx="52061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u="sng" dirty="0" err="1"/>
              <a:t>Cascada</a:t>
            </a:r>
            <a:r>
              <a:rPr lang="en-GB" sz="2400" i="1" u="sng" dirty="0"/>
              <a:t> de </a:t>
            </a:r>
            <a:r>
              <a:rPr lang="en-GB" sz="2400" i="1" u="sng" dirty="0" err="1"/>
              <a:t>información</a:t>
            </a:r>
            <a:r>
              <a:rPr lang="en-GB" sz="2400" i="1" dirty="0"/>
              <a:t>: </a:t>
            </a:r>
          </a:p>
          <a:p>
            <a:endParaRPr lang="en-GB" sz="2400" i="1" dirty="0"/>
          </a:p>
          <a:p>
            <a:r>
              <a:rPr lang="en-GB" sz="2400" i="1" dirty="0" err="1"/>
              <a:t>proceso</a:t>
            </a:r>
            <a:r>
              <a:rPr lang="en-GB" sz="2400" i="1" dirty="0"/>
              <a:t> </a:t>
            </a:r>
            <a:r>
              <a:rPr lang="en-GB" sz="2400" i="1" dirty="0" err="1"/>
              <a:t>por</a:t>
            </a:r>
            <a:r>
              <a:rPr lang="en-GB" sz="2400" i="1" dirty="0"/>
              <a:t> el </a:t>
            </a:r>
            <a:r>
              <a:rPr lang="en-GB" sz="2400" i="1" dirty="0" err="1"/>
              <a:t>cual</a:t>
            </a:r>
            <a:r>
              <a:rPr lang="en-GB" sz="2400" i="1" dirty="0"/>
              <a:t> </a:t>
            </a:r>
            <a:r>
              <a:rPr lang="en-GB" sz="2400" i="1" dirty="0" err="1"/>
              <a:t>agentes</a:t>
            </a:r>
            <a:r>
              <a:rPr lang="en-GB" sz="2400" i="1" dirty="0"/>
              <a:t> </a:t>
            </a:r>
            <a:r>
              <a:rPr lang="en-GB" sz="2400" i="1" dirty="0" err="1"/>
              <a:t>óptimos</a:t>
            </a:r>
            <a:r>
              <a:rPr lang="en-GB" sz="2400" i="1" dirty="0"/>
              <a:t> que </a:t>
            </a:r>
            <a:r>
              <a:rPr lang="en-GB" sz="2400" i="1" dirty="0" err="1"/>
              <a:t>toman</a:t>
            </a:r>
            <a:r>
              <a:rPr lang="en-GB" sz="2400" i="1" dirty="0"/>
              <a:t> </a:t>
            </a:r>
            <a:r>
              <a:rPr lang="en-GB" sz="2400" i="1" dirty="0" err="1"/>
              <a:t>decisiones</a:t>
            </a:r>
            <a:r>
              <a:rPr lang="en-GB" sz="2400" i="1" dirty="0"/>
              <a:t> </a:t>
            </a:r>
            <a:r>
              <a:rPr lang="en-GB" sz="2400" i="1" dirty="0" err="1"/>
              <a:t>bajo</a:t>
            </a:r>
            <a:r>
              <a:rPr lang="en-GB" sz="2400" i="1" dirty="0"/>
              <a:t> </a:t>
            </a:r>
            <a:r>
              <a:rPr lang="en-GB" sz="2400" i="1" dirty="0" err="1"/>
              <a:t>incertidumbre</a:t>
            </a:r>
            <a:r>
              <a:rPr lang="en-GB" sz="2400" i="1" dirty="0"/>
              <a:t> de </a:t>
            </a:r>
            <a:r>
              <a:rPr lang="en-GB" sz="2400" i="1" dirty="0" err="1"/>
              <a:t>manera</a:t>
            </a:r>
            <a:r>
              <a:rPr lang="en-GB" sz="2400" i="1" dirty="0"/>
              <a:t> </a:t>
            </a:r>
            <a:r>
              <a:rPr lang="en-GB" sz="2400" i="1" dirty="0" err="1"/>
              <a:t>secuencial</a:t>
            </a:r>
            <a:r>
              <a:rPr lang="en-GB" sz="2400" i="1" dirty="0"/>
              <a:t> </a:t>
            </a:r>
            <a:r>
              <a:rPr lang="en-GB" sz="2400" i="1" dirty="0" err="1"/>
              <a:t>terminan</a:t>
            </a:r>
            <a:r>
              <a:rPr lang="en-GB" sz="2400" i="1" dirty="0"/>
              <a:t> </a:t>
            </a:r>
            <a:r>
              <a:rPr lang="en-GB" sz="2400" i="1" dirty="0" err="1"/>
              <a:t>ignorando</a:t>
            </a:r>
            <a:r>
              <a:rPr lang="en-GB" sz="2400" i="1" dirty="0"/>
              <a:t> </a:t>
            </a:r>
            <a:r>
              <a:rPr lang="en-GB" sz="2400" i="1" dirty="0" err="1"/>
              <a:t>su</a:t>
            </a:r>
            <a:r>
              <a:rPr lang="en-GB" sz="2400" i="1" dirty="0"/>
              <a:t> </a:t>
            </a:r>
            <a:r>
              <a:rPr lang="en-GB" sz="2400" i="1" dirty="0" err="1"/>
              <a:t>información</a:t>
            </a:r>
            <a:r>
              <a:rPr lang="en-GB" sz="2400" i="1" dirty="0"/>
              <a:t> </a:t>
            </a:r>
            <a:r>
              <a:rPr lang="en-GB" sz="2400" i="1" dirty="0" err="1"/>
              <a:t>privada</a:t>
            </a:r>
            <a:r>
              <a:rPr lang="en-GB" sz="2400" i="1" dirty="0"/>
              <a:t> y </a:t>
            </a:r>
            <a:r>
              <a:rPr lang="en-GB" sz="2400" i="1" dirty="0" err="1"/>
              <a:t>eligiendo</a:t>
            </a:r>
            <a:r>
              <a:rPr lang="en-GB" sz="2400" i="1" dirty="0"/>
              <a:t> de </a:t>
            </a:r>
            <a:r>
              <a:rPr lang="en-GB" sz="2400" i="1" dirty="0" err="1"/>
              <a:t>acuerdo</a:t>
            </a:r>
            <a:r>
              <a:rPr lang="en-GB" sz="2400" i="1" dirty="0"/>
              <a:t> a lo que </a:t>
            </a:r>
            <a:r>
              <a:rPr lang="en-GB" sz="2400" i="1" dirty="0" err="1"/>
              <a:t>eligieron</a:t>
            </a:r>
            <a:r>
              <a:rPr lang="en-GB" sz="2400" i="1" dirty="0"/>
              <a:t> sus </a:t>
            </a:r>
            <a:r>
              <a:rPr lang="en-GB" sz="2400" i="1" dirty="0" err="1"/>
              <a:t>predecesores</a:t>
            </a:r>
            <a:r>
              <a:rPr lang="en-GB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32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98170"/>
          </a:xfrm>
        </p:spPr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D2E825F-0F64-48F0-9802-8B98D39EAA1C}"/>
              </a:ext>
            </a:extLst>
          </p:cNvPr>
          <p:cNvSpPr txBox="1"/>
          <p:nvPr/>
        </p:nvSpPr>
        <p:spPr>
          <a:xfrm>
            <a:off x="1310319" y="2215348"/>
            <a:ext cx="9931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Manadas racionales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b="1" dirty="0"/>
              <a:t>Manadas irracionales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Multitudes sabias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200" dirty="0"/>
              <a:t>Multitudes dentro de multitudes</a:t>
            </a:r>
          </a:p>
          <a:p>
            <a:endParaRPr lang="es-AR" sz="2400" dirty="0"/>
          </a:p>
          <a:p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34528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665480" y="265369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/>
              <a:t>manadas</a:t>
            </a:r>
          </a:p>
        </p:txBody>
      </p:sp>
      <p:pic>
        <p:nvPicPr>
          <p:cNvPr id="2050" name="Picture 2" descr="https://upload.wikimedia.org/wikipedia/commons/thumb/d/d3/Asch_experiment.svg/600px-Asch_experimen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06" y="2824400"/>
            <a:ext cx="2858947" cy="271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572551" y="5213130"/>
            <a:ext cx="25185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kern="0" dirty="0"/>
              <a:t>Conformity (Asch, 1951)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0" y="1538274"/>
            <a:ext cx="12191999" cy="99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/>
              <a:t>…</a:t>
            </a:r>
            <a:r>
              <a:rPr lang="en-GB" sz="2400" kern="0" dirty="0" err="1"/>
              <a:t>pero</a:t>
            </a:r>
            <a:r>
              <a:rPr lang="en-GB" sz="2400" kern="0" dirty="0"/>
              <a:t> las </a:t>
            </a:r>
            <a:r>
              <a:rPr lang="en-GB" sz="2400" kern="0" dirty="0" err="1"/>
              <a:t>manadas</a:t>
            </a:r>
            <a:r>
              <a:rPr lang="en-GB" sz="2400" kern="0" dirty="0"/>
              <a:t> </a:t>
            </a:r>
            <a:r>
              <a:rPr lang="en-GB" sz="2400" kern="0" dirty="0" err="1"/>
              <a:t>también</a:t>
            </a:r>
            <a:r>
              <a:rPr lang="en-GB" sz="2400" kern="0" dirty="0"/>
              <a:t> se </a:t>
            </a:r>
            <a:r>
              <a:rPr lang="en-GB" sz="2400" kern="0" dirty="0" err="1"/>
              <a:t>generan</a:t>
            </a:r>
            <a:r>
              <a:rPr lang="en-GB" sz="2400" kern="0" dirty="0"/>
              <a:t> por </a:t>
            </a:r>
            <a:r>
              <a:rPr lang="en-GB" sz="2400" kern="0" dirty="0" err="1"/>
              <a:t>motivos</a:t>
            </a:r>
            <a:r>
              <a:rPr lang="en-GB" sz="2400" kern="0" dirty="0"/>
              <a:t> </a:t>
            </a:r>
            <a:r>
              <a:rPr lang="en-GB" sz="2400" kern="0" dirty="0" err="1"/>
              <a:t>irracionales</a:t>
            </a:r>
            <a:r>
              <a:rPr lang="en-GB" sz="2400" kern="0" dirty="0"/>
              <a:t>.</a:t>
            </a:r>
          </a:p>
        </p:txBody>
      </p:sp>
      <p:pic>
        <p:nvPicPr>
          <p:cNvPr id="1536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99" y="3037888"/>
            <a:ext cx="3404683" cy="251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1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Grp="1" noChangeArrowheads="1"/>
          </p:cNvSpPr>
          <p:nvPr>
            <p:ph type="title"/>
          </p:nvPr>
        </p:nvSpPr>
        <p:spPr>
          <a:xfrm>
            <a:off x="665480" y="265369"/>
            <a:ext cx="8489950" cy="1296987"/>
          </a:xfrm>
        </p:spPr>
        <p:txBody>
          <a:bodyPr/>
          <a:lstStyle/>
          <a:p>
            <a:pPr eaLnBrk="1" hangingPunct="1"/>
            <a:r>
              <a:rPr lang="es-ES" altLang="en-US" i="1" dirty="0"/>
              <a:t>manadas</a:t>
            </a:r>
          </a:p>
        </p:txBody>
      </p:sp>
      <p:pic>
        <p:nvPicPr>
          <p:cNvPr id="2050" name="Picture 2" descr="https://upload.wikimedia.org/wikipedia/commons/thumb/d/d3/Asch_experiment.svg/600px-Asch_experimen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06" y="2824400"/>
            <a:ext cx="2858947" cy="271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572551" y="5213130"/>
            <a:ext cx="25185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kern="0" dirty="0"/>
              <a:t>Conformity (Asch, 1951)</a:t>
            </a:r>
          </a:p>
        </p:txBody>
      </p:sp>
      <p:pic>
        <p:nvPicPr>
          <p:cNvPr id="1536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99" y="3037888"/>
            <a:ext cx="3404683" cy="251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amygdala fmr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79"/>
          <a:stretch/>
        </p:blipFill>
        <p:spPr bwMode="auto">
          <a:xfrm>
            <a:off x="8033481" y="2881801"/>
            <a:ext cx="2915871" cy="31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7936637" y="6066866"/>
            <a:ext cx="30627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kern="0" dirty="0"/>
              <a:t>Amygdala (</a:t>
            </a:r>
            <a:r>
              <a:rPr lang="en-GB" kern="0" dirty="0" err="1"/>
              <a:t>miedo</a:t>
            </a:r>
            <a:r>
              <a:rPr lang="en-GB" kern="0" dirty="0"/>
              <a:t>) -  Sistema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180D950-91C1-44E9-AE64-9CC47BF93291}"/>
              </a:ext>
            </a:extLst>
          </p:cNvPr>
          <p:cNvSpPr txBox="1"/>
          <p:nvPr/>
        </p:nvSpPr>
        <p:spPr bwMode="auto">
          <a:xfrm>
            <a:off x="0" y="1538274"/>
            <a:ext cx="12191999" cy="99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GB" sz="2400" kern="0" dirty="0"/>
              <a:t>…</a:t>
            </a:r>
            <a:r>
              <a:rPr lang="en-GB" sz="2400" kern="0" dirty="0" err="1"/>
              <a:t>pero</a:t>
            </a:r>
            <a:r>
              <a:rPr lang="en-GB" sz="2400" kern="0" dirty="0"/>
              <a:t> las </a:t>
            </a:r>
            <a:r>
              <a:rPr lang="en-GB" sz="2400" kern="0" dirty="0" err="1"/>
              <a:t>manadas</a:t>
            </a:r>
            <a:r>
              <a:rPr lang="en-GB" sz="2400" kern="0" dirty="0"/>
              <a:t> </a:t>
            </a:r>
            <a:r>
              <a:rPr lang="en-GB" sz="2400" kern="0" dirty="0" err="1"/>
              <a:t>también</a:t>
            </a:r>
            <a:r>
              <a:rPr lang="en-GB" sz="2400" kern="0" dirty="0"/>
              <a:t> se </a:t>
            </a:r>
            <a:r>
              <a:rPr lang="en-GB" sz="2400" kern="0" dirty="0" err="1"/>
              <a:t>generan</a:t>
            </a:r>
            <a:r>
              <a:rPr lang="en-GB" sz="2400" kern="0" dirty="0"/>
              <a:t> por </a:t>
            </a:r>
            <a:r>
              <a:rPr lang="en-GB" sz="2400" kern="0" dirty="0" err="1"/>
              <a:t>motivos</a:t>
            </a:r>
            <a:r>
              <a:rPr lang="en-GB" sz="2400" kern="0" dirty="0"/>
              <a:t> </a:t>
            </a:r>
            <a:r>
              <a:rPr lang="en-GB" sz="2400" kern="0" dirty="0" err="1"/>
              <a:t>irracionales</a:t>
            </a:r>
            <a:r>
              <a:rPr lang="en-GB" sz="24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29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30451</TotalTime>
  <Words>1325</Words>
  <Application>Microsoft Office PowerPoint</Application>
  <PresentationFormat>Widescreen</PresentationFormat>
  <Paragraphs>350</Paragraphs>
  <Slides>58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Adobe Heiti Std R</vt:lpstr>
      <vt:lpstr>Adobe Caslon Pro</vt:lpstr>
      <vt:lpstr>Arial</vt:lpstr>
      <vt:lpstr>Calibri</vt:lpstr>
      <vt:lpstr>Cambria Math</vt:lpstr>
      <vt:lpstr>Corbel</vt:lpstr>
      <vt:lpstr>Gill Sans MT</vt:lpstr>
      <vt:lpstr>Helvetica</vt:lpstr>
      <vt:lpstr>Wingdings</vt:lpstr>
      <vt:lpstr>Wingdings 2</vt:lpstr>
      <vt:lpstr>Dividend</vt:lpstr>
      <vt:lpstr>   neurociencia y  TOMA DE DECISIONES</vt:lpstr>
      <vt:lpstr>móDULO 4</vt:lpstr>
      <vt:lpstr>tapitas</vt:lpstr>
      <vt:lpstr>experimento</vt:lpstr>
      <vt:lpstr>manadas</vt:lpstr>
      <vt:lpstr>manadas</vt:lpstr>
      <vt:lpstr>móDULO 4</vt:lpstr>
      <vt:lpstr>manadas</vt:lpstr>
      <vt:lpstr>manadas</vt:lpstr>
      <vt:lpstr>Exclusión social</vt:lpstr>
      <vt:lpstr>polarización</vt:lpstr>
      <vt:lpstr>móDULO 4</vt:lpstr>
      <vt:lpstr>Sabiduría colectiva</vt:lpstr>
      <vt:lpstr>Sabiduría colectiva</vt:lpstr>
      <vt:lpstr>PowerPoint Presentation</vt:lpstr>
      <vt:lpstr>Madness of crowds</vt:lpstr>
      <vt:lpstr>Madness of crowds</vt:lpstr>
      <vt:lpstr>Madness of crowds</vt:lpstr>
      <vt:lpstr>Madness of crowds</vt:lpstr>
      <vt:lpstr>Madness of crowds</vt:lpstr>
      <vt:lpstr>Wisdom / Madness of crowds</vt:lpstr>
      <vt:lpstr>Wisdom / Madness of crowds</vt:lpstr>
      <vt:lpstr>Wisdom of crowds</vt:lpstr>
      <vt:lpstr>Wisdom of crowds</vt:lpstr>
      <vt:lpstr>Wisdom of crowds</vt:lpstr>
      <vt:lpstr>Wisdom of crowds</vt:lpstr>
      <vt:lpstr>Wisdom of crowds</vt:lpstr>
      <vt:lpstr>Wisdom of crowds</vt:lpstr>
      <vt:lpstr>Wisdom of crowds</vt:lpstr>
      <vt:lpstr>móDULO 4</vt:lpstr>
      <vt:lpstr>EXPERIMENTO</vt:lpstr>
      <vt:lpstr>experimento</vt:lpstr>
      <vt:lpstr>experimento</vt:lpstr>
      <vt:lpstr>Preguntas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Toma de decisiones</vt:lpstr>
      <vt:lpstr>PowerPoint Presentation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la neurociencia aplicada</dc:title>
  <dc:creator>Joaquin Navajas</dc:creator>
  <cp:lastModifiedBy>Joaquin Navajas</cp:lastModifiedBy>
  <cp:revision>412</cp:revision>
  <dcterms:created xsi:type="dcterms:W3CDTF">2015-08-13T09:42:25Z</dcterms:created>
  <dcterms:modified xsi:type="dcterms:W3CDTF">2021-02-25T15:05:30Z</dcterms:modified>
</cp:coreProperties>
</file>